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0" r:id="rId7"/>
    <p:sldId id="269" r:id="rId8"/>
    <p:sldId id="270" r:id="rId9"/>
    <p:sldId id="272" r:id="rId10"/>
    <p:sldId id="273" r:id="rId11"/>
    <p:sldId id="274" r:id="rId12"/>
    <p:sldId id="275" r:id="rId13"/>
    <p:sldId id="277" r:id="rId14"/>
    <p:sldId id="276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9uEeIjo6JZeGqlDtRB5cDdSrb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FF047E-AA3D-464B-940D-419316936330}">
  <a:tblStyle styleId="{48FF047E-AA3D-464B-940D-4193169363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7392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23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68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fa0b1f2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8fa0b1f2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7bdc444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87bdc444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75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7C6A92A8-2F3E-FFE9-09AC-7F59C34AD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a0b1f2ef_0_91:notes">
            <a:extLst>
              <a:ext uri="{FF2B5EF4-FFF2-40B4-BE49-F238E27FC236}">
                <a16:creationId xmlns:a16="http://schemas.microsoft.com/office/drawing/2014/main" id="{CF8E2D12-3A80-0377-3777-171638D4A3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8fa0b1f2ef_0_91:notes">
            <a:extLst>
              <a:ext uri="{FF2B5EF4-FFF2-40B4-BE49-F238E27FC236}">
                <a16:creationId xmlns:a16="http://schemas.microsoft.com/office/drawing/2014/main" id="{CCD2FC0B-E484-C1B4-A63B-9FCAB254A5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41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a0b1f2e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8fa0b1f2e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10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7E90893-FD80-9388-30CF-3FF71925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a0b1f2ef_0_91:notes">
            <a:extLst>
              <a:ext uri="{FF2B5EF4-FFF2-40B4-BE49-F238E27FC236}">
                <a16:creationId xmlns:a16="http://schemas.microsoft.com/office/drawing/2014/main" id="{DA8C1780-8647-3EBD-5BA0-BBF9D6343F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8fa0b1f2ef_0_91:notes">
            <a:extLst>
              <a:ext uri="{FF2B5EF4-FFF2-40B4-BE49-F238E27FC236}">
                <a16:creationId xmlns:a16="http://schemas.microsoft.com/office/drawing/2014/main" id="{EBD2DE4A-7D1F-D8E6-271D-21F64940D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4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C814DD77-AD95-7FD3-EFE3-67EEA597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a0b1f2ef_0_91:notes">
            <a:extLst>
              <a:ext uri="{FF2B5EF4-FFF2-40B4-BE49-F238E27FC236}">
                <a16:creationId xmlns:a16="http://schemas.microsoft.com/office/drawing/2014/main" id="{3FE63FD3-3320-614B-49CF-F6A8940B25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8fa0b1f2ef_0_91:notes">
            <a:extLst>
              <a:ext uri="{FF2B5EF4-FFF2-40B4-BE49-F238E27FC236}">
                <a16:creationId xmlns:a16="http://schemas.microsoft.com/office/drawing/2014/main" id="{A236CECE-4C64-8F96-BF5C-0E3241AE5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1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29674" t="68185" r="-803" b="-1301"/>
          <a:stretch/>
        </p:blipFill>
        <p:spPr>
          <a:xfrm>
            <a:off x="29402" y="1686275"/>
            <a:ext cx="6275922" cy="161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0525" y="833426"/>
            <a:ext cx="2046677" cy="33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4901" y="2495550"/>
            <a:ext cx="1127474" cy="25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166255" y="2202873"/>
            <a:ext cx="47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INSTITUCIÓN EDUCATIVA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NUEVO LATIR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883" y="114299"/>
            <a:ext cx="1430481" cy="1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g28fa0b1f2ef_0_91">
            <a:extLst>
              <a:ext uri="{FF2B5EF4-FFF2-40B4-BE49-F238E27FC236}">
                <a16:creationId xmlns:a16="http://schemas.microsoft.com/office/drawing/2014/main" id="{29E8691F-6688-9DCB-FF53-99E49298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>
            <a:off x="-93264" y="4722301"/>
            <a:ext cx="9237264" cy="4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7;g28fa0b1f2ef_0_91">
            <a:extLst>
              <a:ext uri="{FF2B5EF4-FFF2-40B4-BE49-F238E27FC236}">
                <a16:creationId xmlns:a16="http://schemas.microsoft.com/office/drawing/2014/main" id="{6C17547E-1421-8B01-4530-107A9C94AF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 rot="10800000" flipH="1">
            <a:off x="-42864" y="0"/>
            <a:ext cx="9186863" cy="5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33670-7C12-1793-ACB9-4BCE743E0D52}"/>
              </a:ext>
            </a:extLst>
          </p:cNvPr>
          <p:cNvSpPr txBox="1"/>
          <p:nvPr/>
        </p:nvSpPr>
        <p:spPr>
          <a:xfrm>
            <a:off x="2159878" y="5750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INDICADORES DE RESAGO EDUCATIVO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A4CAACC-612D-B2B4-B5D0-4B8C9B5DC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055"/>
            <a:ext cx="9144000" cy="37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g28fa0b1f2ef_0_91">
            <a:extLst>
              <a:ext uri="{FF2B5EF4-FFF2-40B4-BE49-F238E27FC236}">
                <a16:creationId xmlns:a16="http://schemas.microsoft.com/office/drawing/2014/main" id="{29E8691F-6688-9DCB-FF53-99E49298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>
            <a:off x="-93264" y="4722301"/>
            <a:ext cx="9237264" cy="4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7;g28fa0b1f2ef_0_91">
            <a:extLst>
              <a:ext uri="{FF2B5EF4-FFF2-40B4-BE49-F238E27FC236}">
                <a16:creationId xmlns:a16="http://schemas.microsoft.com/office/drawing/2014/main" id="{6C17547E-1421-8B01-4530-107A9C94AF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 rot="10800000" flipH="1">
            <a:off x="-42864" y="0"/>
            <a:ext cx="9186863" cy="5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33670-7C12-1793-ACB9-4BCE743E0D52}"/>
              </a:ext>
            </a:extLst>
          </p:cNvPr>
          <p:cNvSpPr txBox="1"/>
          <p:nvPr/>
        </p:nvSpPr>
        <p:spPr>
          <a:xfrm>
            <a:off x="2159878" y="5750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INDICADORES DE RESAGO EDUCATIVO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379915-43E0-F5F5-4CDA-450A98F3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999"/>
            <a:ext cx="9144000" cy="37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g28fa0b1f2ef_0_91">
            <a:extLst>
              <a:ext uri="{FF2B5EF4-FFF2-40B4-BE49-F238E27FC236}">
                <a16:creationId xmlns:a16="http://schemas.microsoft.com/office/drawing/2014/main" id="{29E8691F-6688-9DCB-FF53-99E49298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>
            <a:off x="-93264" y="4722301"/>
            <a:ext cx="9237264" cy="4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7;g28fa0b1f2ef_0_91">
            <a:extLst>
              <a:ext uri="{FF2B5EF4-FFF2-40B4-BE49-F238E27FC236}">
                <a16:creationId xmlns:a16="http://schemas.microsoft.com/office/drawing/2014/main" id="{6C17547E-1421-8B01-4530-107A9C94AF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 rot="10800000" flipH="1">
            <a:off x="-42864" y="0"/>
            <a:ext cx="9186863" cy="5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33670-7C12-1793-ACB9-4BCE743E0D52}"/>
              </a:ext>
            </a:extLst>
          </p:cNvPr>
          <p:cNvSpPr txBox="1"/>
          <p:nvPr/>
        </p:nvSpPr>
        <p:spPr>
          <a:xfrm>
            <a:off x="2159878" y="5750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INDICADORES DE RESAGO EDUCATIVO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32711A-857D-80BA-F24E-1D21008BA582}"/>
              </a:ext>
            </a:extLst>
          </p:cNvPr>
          <p:cNvSpPr/>
          <p:nvPr/>
        </p:nvSpPr>
        <p:spPr>
          <a:xfrm>
            <a:off x="2073600" y="2131200"/>
            <a:ext cx="770400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23%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52C3D3-C2FC-E0D1-BBDC-222EFB58C184}"/>
              </a:ext>
            </a:extLst>
          </p:cNvPr>
          <p:cNvSpPr/>
          <p:nvPr/>
        </p:nvSpPr>
        <p:spPr>
          <a:xfrm>
            <a:off x="2844000" y="2668052"/>
            <a:ext cx="885600" cy="1291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15%</a:t>
            </a:r>
            <a:endParaRPr lang="es-CO" b="1" dirty="0">
              <a:solidFill>
                <a:srgbClr val="002060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A9EE4DE-558E-916F-39F7-0507CC57AF1F}"/>
              </a:ext>
            </a:extLst>
          </p:cNvPr>
          <p:cNvCxnSpPr/>
          <p:nvPr/>
        </p:nvCxnSpPr>
        <p:spPr>
          <a:xfrm>
            <a:off x="2458800" y="1771200"/>
            <a:ext cx="1184400" cy="5472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F68C1A3-EF33-9AB1-7096-4DCF22F408BA}"/>
              </a:ext>
            </a:extLst>
          </p:cNvPr>
          <p:cNvSpPr txBox="1"/>
          <p:nvPr/>
        </p:nvSpPr>
        <p:spPr>
          <a:xfrm>
            <a:off x="2073600" y="4201886"/>
            <a:ext cx="1569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REPROBACIÓN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BB7A5E-6449-2CF4-4DC1-FCCAC42EE8BE}"/>
              </a:ext>
            </a:extLst>
          </p:cNvPr>
          <p:cNvSpPr/>
          <p:nvPr/>
        </p:nvSpPr>
        <p:spPr>
          <a:xfrm>
            <a:off x="5857200" y="2131200"/>
            <a:ext cx="770400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7F89612-BFD9-0227-EF49-371458033282}"/>
              </a:ext>
            </a:extLst>
          </p:cNvPr>
          <p:cNvSpPr/>
          <p:nvPr/>
        </p:nvSpPr>
        <p:spPr>
          <a:xfrm>
            <a:off x="6627600" y="2131200"/>
            <a:ext cx="885600" cy="1828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B05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F1C56C-651E-9B53-D50D-B115586B3389}"/>
              </a:ext>
            </a:extLst>
          </p:cNvPr>
          <p:cNvSpPr txBox="1"/>
          <p:nvPr/>
        </p:nvSpPr>
        <p:spPr>
          <a:xfrm>
            <a:off x="5857200" y="4157294"/>
            <a:ext cx="1569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DESERCIÓN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352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g28fa0b1f2ef_0_91">
            <a:extLst>
              <a:ext uri="{FF2B5EF4-FFF2-40B4-BE49-F238E27FC236}">
                <a16:creationId xmlns:a16="http://schemas.microsoft.com/office/drawing/2014/main" id="{29E8691F-6688-9DCB-FF53-99E49298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>
            <a:off x="-93264" y="4722301"/>
            <a:ext cx="9237264" cy="4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7;g28fa0b1f2ef_0_91">
            <a:extLst>
              <a:ext uri="{FF2B5EF4-FFF2-40B4-BE49-F238E27FC236}">
                <a16:creationId xmlns:a16="http://schemas.microsoft.com/office/drawing/2014/main" id="{6C17547E-1421-8B01-4530-107A9C94AF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 rot="10800000" flipH="1">
            <a:off x="-42864" y="0"/>
            <a:ext cx="9186863" cy="5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33670-7C12-1793-ACB9-4BCE743E0D52}"/>
              </a:ext>
            </a:extLst>
          </p:cNvPr>
          <p:cNvSpPr txBox="1"/>
          <p:nvPr/>
        </p:nvSpPr>
        <p:spPr>
          <a:xfrm>
            <a:off x="2159878" y="5750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SIEE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34862"/>
              </p:ext>
            </p:extLst>
          </p:nvPr>
        </p:nvGraphicFramePr>
        <p:xfrm>
          <a:off x="557939" y="991892"/>
          <a:ext cx="8074617" cy="2517435"/>
        </p:xfrm>
        <a:graphic>
          <a:graphicData uri="http://schemas.openxmlformats.org/drawingml/2006/table">
            <a:tbl>
              <a:tblPr/>
              <a:tblGrid>
                <a:gridCol w="237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627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Cambios en el Documento</a:t>
                      </a:r>
                      <a:endParaRPr lang="es-ES" sz="14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 del Cambio</a:t>
                      </a:r>
                      <a:endParaRPr lang="es-CO" sz="14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Realizado</a:t>
                      </a:r>
                      <a:endParaRPr lang="es-CO" sz="14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3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ACTUALIZACIÒN DEL DOCUMENTO</a:t>
                      </a:r>
                      <a:endParaRPr lang="es-CO" sz="14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Adición de evaluación modalidades técnicas de articulación SENA.1.9 CRITERIOS DE EVALUACIÓN EN EL AULA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Orientación clara en el documento del proyecto productivo en las modalidades. 1.9 CRITERIOS DE EVALUACIÓN EN EL AULA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Orientaciones para la implementación de las evaluaciones de diagnóstico. 1.16 ACCIONES DE SEGUIMIENTO PARA EL MEJORAMIENTO  DE LOS DESEMPEÑOS DE LOS ESTUDIANTES DURANTE EL AÑO ESCOLAR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Individualización del documento por recomendación de SED. </a:t>
                      </a: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22450" y="137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6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76200" y="73825"/>
            <a:ext cx="9064525" cy="50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479400" y="1927036"/>
            <a:ext cx="5250000" cy="16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INFORME DE 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GESTIÓN ACADÉMICA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I-2026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1195750"/>
            <a:ext cx="1666874" cy="38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8fa0b1f2ef_0_0"/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76200" y="73825"/>
            <a:ext cx="9064525" cy="50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8fa0b1f2ef_0_0"/>
          <p:cNvSpPr txBox="1"/>
          <p:nvPr/>
        </p:nvSpPr>
        <p:spPr>
          <a:xfrm>
            <a:off x="2572250" y="1195761"/>
            <a:ext cx="5250000" cy="16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PROCESO DISEÑO PEDAGÓGICO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s-CO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de estudios*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s-CO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Enfoque metodológico*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s-CO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Recursos para el aprendizaje*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s-CO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Jornada escolar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s-CO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Evaluación*</a:t>
            </a:r>
            <a:endParaRPr sz="2400" b="0" i="0" u="none" strike="noStrike" cap="none" dirty="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28fa0b1f2e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1195750"/>
            <a:ext cx="1666874" cy="38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87bdc444bd_0_0"/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 rot="10800000" flipH="1">
            <a:off x="-371475" y="-347075"/>
            <a:ext cx="9896475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87bdc444bd_0_0"/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>
            <a:off x="-419100" y="4918350"/>
            <a:ext cx="9896475" cy="4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87bdc444bd_0_0"/>
          <p:cNvSpPr/>
          <p:nvPr/>
        </p:nvSpPr>
        <p:spPr>
          <a:xfrm>
            <a:off x="604530" y="399348"/>
            <a:ext cx="794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CO" sz="1200" b="1">
                <a:solidFill>
                  <a:srgbClr val="FFFFFF"/>
                </a:solidFill>
              </a:rPr>
              <a:t>Plan de estudios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87bdc444bd_0_0"/>
          <p:cNvSpPr txBox="1">
            <a:spLocks noGrp="1"/>
          </p:cNvSpPr>
          <p:nvPr>
            <p:ph type="title"/>
          </p:nvPr>
        </p:nvSpPr>
        <p:spPr>
          <a:xfrm>
            <a:off x="463696" y="65764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3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D9FEA4-D0A4-18F6-2FE0-636B886E7425}"/>
              </a:ext>
            </a:extLst>
          </p:cNvPr>
          <p:cNvSpPr txBox="1"/>
          <p:nvPr/>
        </p:nvSpPr>
        <p:spPr>
          <a:xfrm>
            <a:off x="2573606" y="318728"/>
            <a:ext cx="430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</a:rPr>
              <a:t>NUEVO PLAN DE ESTUDIOS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42B43C5-C251-7E5F-401C-DC06AADEC1FE}"/>
              </a:ext>
            </a:extLst>
          </p:cNvPr>
          <p:cNvSpPr/>
          <p:nvPr/>
        </p:nvSpPr>
        <p:spPr>
          <a:xfrm>
            <a:off x="619932" y="1784930"/>
            <a:ext cx="2557220" cy="10088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ADAPATACIÓN DE ORIENTACIONES CURRICULARES EN ARTES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D7315CB-4E14-DEC2-8E3C-36FF6D2FA3FA}"/>
              </a:ext>
            </a:extLst>
          </p:cNvPr>
          <p:cNvSpPr/>
          <p:nvPr/>
        </p:nvSpPr>
        <p:spPr>
          <a:xfrm>
            <a:off x="6270840" y="1776961"/>
            <a:ext cx="2557220" cy="10088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ADAPATACIÓN DE ORIENTACIONES CURRICULARES EN TECNOLOGÍA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5A1D6E-DFD3-E22A-6381-FADC90B028AF}"/>
              </a:ext>
            </a:extLst>
          </p:cNvPr>
          <p:cNvSpPr/>
          <p:nvPr/>
        </p:nvSpPr>
        <p:spPr>
          <a:xfrm>
            <a:off x="3445386" y="1768992"/>
            <a:ext cx="2557220" cy="10088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ADAPATACIÓN DE ORIENTACIONES CURRICULARES EN EDUFISICA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088F48C-F77F-D34E-CCFB-B76D3D856598}"/>
              </a:ext>
            </a:extLst>
          </p:cNvPr>
          <p:cNvSpPr/>
          <p:nvPr/>
        </p:nvSpPr>
        <p:spPr>
          <a:xfrm>
            <a:off x="6328620" y="3362482"/>
            <a:ext cx="2441660" cy="10088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NUEVO PLAN DE AREA DE MECÁNICA DE MOTOS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F0F03B-6B31-63B4-C889-334E6F1EC5C6}"/>
              </a:ext>
            </a:extLst>
          </p:cNvPr>
          <p:cNvSpPr/>
          <p:nvPr/>
        </p:nvSpPr>
        <p:spPr>
          <a:xfrm>
            <a:off x="619932" y="3373366"/>
            <a:ext cx="2557220" cy="10088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ADAPATACIÓN DE ORIENTCIONES CURRICULARES EN INGLES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CDE671-55E2-50CB-13ED-1D308D9C8260}"/>
              </a:ext>
            </a:extLst>
          </p:cNvPr>
          <p:cNvSpPr txBox="1"/>
          <p:nvPr/>
        </p:nvSpPr>
        <p:spPr>
          <a:xfrm>
            <a:off x="4767116" y="1230348"/>
            <a:ext cx="4132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Actualizamos los planes de área de acuerdo con: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C191513-C688-9288-CD11-3556D96A3480}"/>
              </a:ext>
            </a:extLst>
          </p:cNvPr>
          <p:cNvCxnSpPr>
            <a:cxnSpLocks/>
          </p:cNvCxnSpPr>
          <p:nvPr/>
        </p:nvCxnSpPr>
        <p:spPr>
          <a:xfrm>
            <a:off x="4677501" y="799192"/>
            <a:ext cx="0" cy="96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A8797CB-C67D-9D58-E3E3-61DA92E5C4AE}"/>
              </a:ext>
            </a:extLst>
          </p:cNvPr>
          <p:cNvCxnSpPr>
            <a:stCxn id="7" idx="1"/>
            <a:endCxn id="5" idx="3"/>
          </p:cNvCxnSpPr>
          <p:nvPr/>
        </p:nvCxnSpPr>
        <p:spPr>
          <a:xfrm flipH="1">
            <a:off x="3177152" y="2273404"/>
            <a:ext cx="268234" cy="1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962D26A-0188-51D6-A7E0-380991BEEDE0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002606" y="2273404"/>
            <a:ext cx="268234" cy="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2358139-74A7-9AA5-9E56-0CDAFE9C9071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1898542" y="2793754"/>
            <a:ext cx="0" cy="57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ED8772A-B2F5-F771-F732-034339E59150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3177152" y="3877778"/>
            <a:ext cx="383794" cy="15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1D0E2E7-DD4E-5153-54B7-ECF969904FD4}"/>
              </a:ext>
            </a:extLst>
          </p:cNvPr>
          <p:cNvCxnSpPr/>
          <p:nvPr/>
        </p:nvCxnSpPr>
        <p:spPr>
          <a:xfrm flipH="1">
            <a:off x="6083734" y="3921788"/>
            <a:ext cx="240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7255895-62FC-7721-A89D-E0B56B651CA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7549450" y="2785785"/>
            <a:ext cx="0" cy="57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86524E4-D833-018A-1199-D42F19DF72DE}"/>
              </a:ext>
            </a:extLst>
          </p:cNvPr>
          <p:cNvSpPr/>
          <p:nvPr/>
        </p:nvSpPr>
        <p:spPr>
          <a:xfrm>
            <a:off x="3560946" y="3389176"/>
            <a:ext cx="2441660" cy="10088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NUEVO PLAN DE AREA DE PROYECTO DE VIDA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9F33A649-953D-DF81-AB0A-133FD25FF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8fa0b1f2ef_0_91">
            <a:extLst>
              <a:ext uri="{FF2B5EF4-FFF2-40B4-BE49-F238E27FC236}">
                <a16:creationId xmlns:a16="http://schemas.microsoft.com/office/drawing/2014/main" id="{E0D60F58-A758-8DD1-254B-FD1661BEFE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 rot="10800000" flipH="1">
            <a:off x="-371475" y="-347075"/>
            <a:ext cx="9896475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8fa0b1f2ef_0_91">
            <a:extLst>
              <a:ext uri="{FF2B5EF4-FFF2-40B4-BE49-F238E27FC236}">
                <a16:creationId xmlns:a16="http://schemas.microsoft.com/office/drawing/2014/main" id="{82A724AD-F251-1091-E5F1-0CCDCD017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>
            <a:off x="-419100" y="4918350"/>
            <a:ext cx="9896475" cy="4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8fa0b1f2ef_0_91">
            <a:extLst>
              <a:ext uri="{FF2B5EF4-FFF2-40B4-BE49-F238E27FC236}">
                <a16:creationId xmlns:a16="http://schemas.microsoft.com/office/drawing/2014/main" id="{FC88F50B-B3A6-9D4C-1B39-BCC5D47B9CCC}"/>
              </a:ext>
            </a:extLst>
          </p:cNvPr>
          <p:cNvSpPr/>
          <p:nvPr/>
        </p:nvSpPr>
        <p:spPr>
          <a:xfrm>
            <a:off x="604530" y="399348"/>
            <a:ext cx="794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fa0b1f2ef_0_91">
            <a:extLst>
              <a:ext uri="{FF2B5EF4-FFF2-40B4-BE49-F238E27FC236}">
                <a16:creationId xmlns:a16="http://schemas.microsoft.com/office/drawing/2014/main" id="{739B53D4-8070-9309-BBD6-5222DE960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462" y="179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4DC0CE-6776-F52D-CFEA-5B1175645F82}"/>
              </a:ext>
            </a:extLst>
          </p:cNvPr>
          <p:cNvSpPr txBox="1"/>
          <p:nvPr/>
        </p:nvSpPr>
        <p:spPr>
          <a:xfrm>
            <a:off x="186421" y="109446"/>
            <a:ext cx="85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ENFOQUE METODOLÓGICO -42 CENTROS DE INTERES</a:t>
            </a:r>
          </a:p>
        </p:txBody>
      </p:sp>
      <p:pic>
        <p:nvPicPr>
          <p:cNvPr id="102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34F642FF-621A-2E00-B769-DEADD7FD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1004697"/>
            <a:ext cx="1799982" cy="179998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11A3473C-A62E-68F3-900D-E49730D9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943808"/>
            <a:ext cx="1947041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7B4C9DF0-F3E0-3B0F-9944-7CE1C22B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1012757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9212BB68-0C22-47D7-8BF8-BC8D45FC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991596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22FFC3AC-7D62-D369-83F5-B1876A47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94380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4388422A-8AF8-BCB4-FE41-D0895AA1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294397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C376184C-1F85-2599-6D3B-B53B61FE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A966803-BC40-2C33-C0BC-DAFC93ED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294397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9C633092-3414-96CB-F0A8-CBFA0AE5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293087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2E615E2-EE16-D730-853C-AC383413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5976E6-7790-249B-0BF5-1A83D6B3202E}"/>
              </a:ext>
            </a:extLst>
          </p:cNvPr>
          <p:cNvSpPr txBox="1"/>
          <p:nvPr/>
        </p:nvSpPr>
        <p:spPr>
          <a:xfrm>
            <a:off x="604530" y="1859797"/>
            <a:ext cx="1077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FF0000"/>
                </a:solidFill>
              </a:rPr>
              <a:t>NIVELACIÓN ACADEMICA   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7E2B1C-685B-707A-6B1D-EA5D4969D5E0}"/>
              </a:ext>
            </a:extLst>
          </p:cNvPr>
          <p:cNvSpPr txBox="1"/>
          <p:nvPr/>
        </p:nvSpPr>
        <p:spPr>
          <a:xfrm>
            <a:off x="2267752" y="1843799"/>
            <a:ext cx="1077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FF0000"/>
                </a:solidFill>
              </a:rPr>
              <a:t>HUERTA ESCOLAR </a:t>
            </a:r>
          </a:p>
          <a:p>
            <a:pPr algn="ctr"/>
            <a:r>
              <a:rPr lang="es-CO" sz="11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BB0828-5C17-7430-4F25-308F8D276AD1}"/>
              </a:ext>
            </a:extLst>
          </p:cNvPr>
          <p:cNvSpPr txBox="1"/>
          <p:nvPr/>
        </p:nvSpPr>
        <p:spPr>
          <a:xfrm>
            <a:off x="3908204" y="1867547"/>
            <a:ext cx="107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</a:rPr>
              <a:t>GILES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BE939B-81DB-A636-E84D-D8CA6F2A377D}"/>
              </a:ext>
            </a:extLst>
          </p:cNvPr>
          <p:cNvSpPr txBox="1"/>
          <p:nvPr/>
        </p:nvSpPr>
        <p:spPr>
          <a:xfrm>
            <a:off x="5591473" y="1843797"/>
            <a:ext cx="107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DE INGLES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D5E3E6-1D76-39EB-D7A0-0A5748C663AE}"/>
              </a:ext>
            </a:extLst>
          </p:cNvPr>
          <p:cNvSpPr txBox="1"/>
          <p:nvPr/>
        </p:nvSpPr>
        <p:spPr>
          <a:xfrm>
            <a:off x="7426484" y="1815931"/>
            <a:ext cx="893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BANDA MARCIAL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74D371A-30DD-E73E-D6C5-249471083EF8}"/>
              </a:ext>
            </a:extLst>
          </p:cNvPr>
          <p:cNvSpPr txBox="1"/>
          <p:nvPr/>
        </p:nvSpPr>
        <p:spPr>
          <a:xfrm>
            <a:off x="577688" y="3783081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MATEMÁTICA RECREATIVA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FD471D-BE66-4653-92E4-1B06DA6AFD92}"/>
              </a:ext>
            </a:extLst>
          </p:cNvPr>
          <p:cNvSpPr txBox="1"/>
          <p:nvPr/>
        </p:nvSpPr>
        <p:spPr>
          <a:xfrm>
            <a:off x="3870653" y="3783080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COSIENDO Y LEYENDO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848CE9-5CB3-2843-1559-01B640CF0420}"/>
              </a:ext>
            </a:extLst>
          </p:cNvPr>
          <p:cNvSpPr txBox="1"/>
          <p:nvPr/>
        </p:nvSpPr>
        <p:spPr>
          <a:xfrm>
            <a:off x="2285541" y="3783080"/>
            <a:ext cx="949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COCINA CREATIVA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A516AA-0ED8-74CD-65E3-87B7B6E4D681}"/>
              </a:ext>
            </a:extLst>
          </p:cNvPr>
          <p:cNvSpPr txBox="1"/>
          <p:nvPr/>
        </p:nvSpPr>
        <p:spPr>
          <a:xfrm>
            <a:off x="5496278" y="3714872"/>
            <a:ext cx="1328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PENSAMIENTO </a:t>
            </a:r>
            <a:r>
              <a:rPr lang="es-CO" sz="1000" b="1" dirty="0">
                <a:solidFill>
                  <a:srgbClr val="FF0000"/>
                </a:solidFill>
              </a:rPr>
              <a:t>COMPUTACIONAL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F048D33-7F90-5CE1-D25A-A11DDEF23ED6}"/>
              </a:ext>
            </a:extLst>
          </p:cNvPr>
          <p:cNvSpPr txBox="1"/>
          <p:nvPr/>
        </p:nvSpPr>
        <p:spPr>
          <a:xfrm>
            <a:off x="7341842" y="3707177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DE LECTURA</a:t>
            </a:r>
            <a:endParaRPr lang="es-CO" sz="1000" b="1" dirty="0">
              <a:solidFill>
                <a:srgbClr val="FF0000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473640A-795B-2048-B7CA-5304BA1239C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46721" y="571111"/>
            <a:ext cx="1293" cy="59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8652CBE-67A9-DC5E-04A3-FFB4413A69CC}"/>
              </a:ext>
            </a:extLst>
          </p:cNvPr>
          <p:cNvSpPr txBox="1"/>
          <p:nvPr/>
        </p:nvSpPr>
        <p:spPr>
          <a:xfrm>
            <a:off x="4503112" y="495405"/>
            <a:ext cx="423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Hemos iniciado la promoción de practicas pedagógicas mediadas por el interés y la motivación de los estudiantes, en el marco de una educación integral.</a:t>
            </a:r>
          </a:p>
        </p:txBody>
      </p:sp>
    </p:spTree>
    <p:extLst>
      <p:ext uri="{BB962C8B-B14F-4D97-AF65-F5344CB8AC3E}">
        <p14:creationId xmlns:p14="http://schemas.microsoft.com/office/powerpoint/2010/main" val="399690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8fa0b1f2ef_0_91"/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 rot="10800000" flipH="1">
            <a:off x="-371475" y="-347075"/>
            <a:ext cx="9896475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8fa0b1f2ef_0_91"/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>
            <a:off x="-419100" y="4918350"/>
            <a:ext cx="9896475" cy="4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8fa0b1f2ef_0_91"/>
          <p:cNvSpPr/>
          <p:nvPr/>
        </p:nvSpPr>
        <p:spPr>
          <a:xfrm>
            <a:off x="604530" y="399348"/>
            <a:ext cx="794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fa0b1f2ef_0_91"/>
          <p:cNvSpPr txBox="1">
            <a:spLocks noGrp="1"/>
          </p:cNvSpPr>
          <p:nvPr>
            <p:ph type="title"/>
          </p:nvPr>
        </p:nvSpPr>
        <p:spPr>
          <a:xfrm>
            <a:off x="316462" y="179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880726-544F-9060-6F31-96C4FA11D99C}"/>
              </a:ext>
            </a:extLst>
          </p:cNvPr>
          <p:cNvSpPr txBox="1"/>
          <p:nvPr/>
        </p:nvSpPr>
        <p:spPr>
          <a:xfrm>
            <a:off x="1749386" y="136357"/>
            <a:ext cx="543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</a:rPr>
              <a:t>ENFOQUE METODOLÓGICO</a:t>
            </a:r>
          </a:p>
        </p:txBody>
      </p:sp>
      <p:pic>
        <p:nvPicPr>
          <p:cNvPr id="102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BCE397D8-B94B-DF71-F4D8-698FC3DC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1004697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61EFC204-5291-072F-F6C3-4BB8D015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94380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32FF1D11-166B-6FCD-D529-1E32F54F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1012757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E49F89D1-8CC8-CA2E-726A-D7E19FB8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991596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DB01932-E12C-767D-3E65-A6817D38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94380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CF1482BA-505C-BB1F-D9D3-9E6B7572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294397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80BA6637-CF86-57E9-0100-EFEA71B7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AB3D2B9-AD5A-0CDC-0FFE-F7AFD3C7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295203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2F4B1634-46E5-D860-A852-C2FC83EA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293087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92228878-AB11-1057-7A3A-650D0DD0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D44734E-C3AA-5AB6-DA38-6BC2B67712F7}"/>
              </a:ext>
            </a:extLst>
          </p:cNvPr>
          <p:cNvSpPr txBox="1"/>
          <p:nvPr/>
        </p:nvSpPr>
        <p:spPr>
          <a:xfrm>
            <a:off x="7193697" y="3714872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DE STEAM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138B02-A958-9572-69C5-F540FDAC7171}"/>
              </a:ext>
            </a:extLst>
          </p:cNvPr>
          <p:cNvSpPr txBox="1"/>
          <p:nvPr/>
        </p:nvSpPr>
        <p:spPr>
          <a:xfrm>
            <a:off x="5690005" y="1771625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DE </a:t>
            </a:r>
          </a:p>
          <a:p>
            <a:r>
              <a:rPr lang="es-CO" sz="1100" b="1" dirty="0">
                <a:solidFill>
                  <a:srgbClr val="FF0000"/>
                </a:solidFill>
              </a:rPr>
              <a:t>ARTE - 3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D41F60-D234-A3D8-E3A0-C9EB17B70BB1}"/>
              </a:ext>
            </a:extLst>
          </p:cNvPr>
          <p:cNvSpPr txBox="1"/>
          <p:nvPr/>
        </p:nvSpPr>
        <p:spPr>
          <a:xfrm>
            <a:off x="4011326" y="1795519"/>
            <a:ext cx="908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TEJIENDO SABERES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B50E96-0E45-A228-C9E6-59C030F4F3D4}"/>
              </a:ext>
            </a:extLst>
          </p:cNvPr>
          <p:cNvSpPr txBox="1"/>
          <p:nvPr/>
        </p:nvSpPr>
        <p:spPr>
          <a:xfrm>
            <a:off x="2216047" y="1786534"/>
            <a:ext cx="13285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DE </a:t>
            </a:r>
            <a:r>
              <a:rPr lang="es-CO" sz="1000" b="1" dirty="0">
                <a:solidFill>
                  <a:srgbClr val="FF0000"/>
                </a:solidFill>
              </a:rPr>
              <a:t>INVESTIGACIÓN</a:t>
            </a:r>
          </a:p>
          <a:p>
            <a:r>
              <a:rPr lang="es-CO" sz="1100" b="1" dirty="0">
                <a:solidFill>
                  <a:srgbClr val="FF0000"/>
                </a:solidFill>
              </a:rPr>
              <a:t>GINLAT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1832B-8A92-C885-94CA-207FB0019910}"/>
              </a:ext>
            </a:extLst>
          </p:cNvPr>
          <p:cNvSpPr txBox="1"/>
          <p:nvPr/>
        </p:nvSpPr>
        <p:spPr>
          <a:xfrm>
            <a:off x="553454" y="1946247"/>
            <a:ext cx="1403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rgbClr val="FF0000"/>
                </a:solidFill>
              </a:rPr>
              <a:t>EMPRENDIMIENTO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E9739F-C42E-346B-87FA-5B56ABF48242}"/>
              </a:ext>
            </a:extLst>
          </p:cNvPr>
          <p:cNvSpPr txBox="1"/>
          <p:nvPr/>
        </p:nvSpPr>
        <p:spPr>
          <a:xfrm>
            <a:off x="4029507" y="3775292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BANDA MARCIAL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D3199EF-5022-A24F-D9C6-1133A9004F19}"/>
              </a:ext>
            </a:extLst>
          </p:cNvPr>
          <p:cNvSpPr txBox="1"/>
          <p:nvPr/>
        </p:nvSpPr>
        <p:spPr>
          <a:xfrm>
            <a:off x="2359488" y="3775293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CLUB AMBIENTAL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77D7B3-94AA-FCB7-6611-0F9D8BD87508}"/>
              </a:ext>
            </a:extLst>
          </p:cNvPr>
          <p:cNvSpPr txBox="1"/>
          <p:nvPr/>
        </p:nvSpPr>
        <p:spPr>
          <a:xfrm>
            <a:off x="747972" y="3775294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MEDIACIÓN ESCOLAR- 2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833D28-CDB0-4010-B68D-5932BE834FD5}"/>
              </a:ext>
            </a:extLst>
          </p:cNvPr>
          <p:cNvSpPr txBox="1"/>
          <p:nvPr/>
        </p:nvSpPr>
        <p:spPr>
          <a:xfrm>
            <a:off x="7217007" y="1768694"/>
            <a:ext cx="132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RECICLAR PARA CREAR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323497-344F-7084-64EB-A371A86F570A}"/>
              </a:ext>
            </a:extLst>
          </p:cNvPr>
          <p:cNvSpPr txBox="1"/>
          <p:nvPr/>
        </p:nvSpPr>
        <p:spPr>
          <a:xfrm>
            <a:off x="5681344" y="3775291"/>
            <a:ext cx="132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DANZA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2207C0-1AA9-0FF3-3332-4C0EB5FBF4D6}"/>
              </a:ext>
            </a:extLst>
          </p:cNvPr>
          <p:cNvSpPr txBox="1"/>
          <p:nvPr/>
        </p:nvSpPr>
        <p:spPr>
          <a:xfrm>
            <a:off x="4497301" y="516612"/>
            <a:ext cx="423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Pretendemos implementar las nuevas políticas pedagógicas nacionales para impactar positivamente la vida escolar : Permanencia y calidad de  instrucción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3F5D48BA-231C-AE1D-4F02-603814AD35DE}"/>
              </a:ext>
            </a:extLst>
          </p:cNvPr>
          <p:cNvCxnSpPr>
            <a:stCxn id="2" idx="2"/>
          </p:cNvCxnSpPr>
          <p:nvPr/>
        </p:nvCxnSpPr>
        <p:spPr>
          <a:xfrm>
            <a:off x="4465464" y="659577"/>
            <a:ext cx="0" cy="50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3142CB5B-F7C2-5F51-4C50-23E607E5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8fa0b1f2ef_0_91">
            <a:extLst>
              <a:ext uri="{FF2B5EF4-FFF2-40B4-BE49-F238E27FC236}">
                <a16:creationId xmlns:a16="http://schemas.microsoft.com/office/drawing/2014/main" id="{18224AA0-8732-499C-613E-047F757969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 rot="10800000" flipH="1">
            <a:off x="-371475" y="-347075"/>
            <a:ext cx="9896475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8fa0b1f2ef_0_91">
            <a:extLst>
              <a:ext uri="{FF2B5EF4-FFF2-40B4-BE49-F238E27FC236}">
                <a16:creationId xmlns:a16="http://schemas.microsoft.com/office/drawing/2014/main" id="{7BAAD21E-3BF7-7F53-54B2-D40BE6B9EA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>
            <a:off x="-419100" y="4918350"/>
            <a:ext cx="9896475" cy="4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8fa0b1f2ef_0_91">
            <a:extLst>
              <a:ext uri="{FF2B5EF4-FFF2-40B4-BE49-F238E27FC236}">
                <a16:creationId xmlns:a16="http://schemas.microsoft.com/office/drawing/2014/main" id="{3C01C14D-2BBF-D07B-05A4-6EC6A8D3BE74}"/>
              </a:ext>
            </a:extLst>
          </p:cNvPr>
          <p:cNvSpPr/>
          <p:nvPr/>
        </p:nvSpPr>
        <p:spPr>
          <a:xfrm>
            <a:off x="604530" y="399348"/>
            <a:ext cx="794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fa0b1f2ef_0_91">
            <a:extLst>
              <a:ext uri="{FF2B5EF4-FFF2-40B4-BE49-F238E27FC236}">
                <a16:creationId xmlns:a16="http://schemas.microsoft.com/office/drawing/2014/main" id="{9F7563B3-1740-32CF-0659-1D663E5B5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462" y="179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33FD13-DC70-5D00-BCA9-596A047CD8C6}"/>
              </a:ext>
            </a:extLst>
          </p:cNvPr>
          <p:cNvSpPr txBox="1"/>
          <p:nvPr/>
        </p:nvSpPr>
        <p:spPr>
          <a:xfrm>
            <a:off x="1813059" y="329076"/>
            <a:ext cx="543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</a:rPr>
              <a:t>ENFOQUE METODOLÓGICO</a:t>
            </a:r>
          </a:p>
        </p:txBody>
      </p:sp>
      <p:pic>
        <p:nvPicPr>
          <p:cNvPr id="102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40DDB70-BB13-253F-F6FB-B0529D89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1004697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EE4B6611-7131-666C-72CB-B57618BD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94380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E6AE7EBF-A3D6-A599-BF38-C11589A0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1012757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DEB51DA8-B36D-7B51-D99A-643D72E1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991596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EC89F0AF-7D10-C735-3D9D-F1344C69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94380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30106BA4-EF08-F951-AA30-E8168D5C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294397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022883AA-34E3-DF92-5237-A3476FF3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1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55C41EA9-701E-19CB-3797-991F1A72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79" y="2952039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BF798F58-02AB-37BB-1620-0DF76AF8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7" y="2930878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ilueta de la casa icono aislado Vector de stock por ©yupiramos 150226888">
            <a:extLst>
              <a:ext uri="{FF2B5EF4-FFF2-40B4-BE49-F238E27FC236}">
                <a16:creationId xmlns:a16="http://schemas.microsoft.com/office/drawing/2014/main" id="{0BFF2E2F-C6DE-AB8C-F120-2ED09A15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4" y="2883090"/>
            <a:ext cx="1799982" cy="17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F7CA1D4-A5F3-A6B1-022B-2A34A2068C0E}"/>
              </a:ext>
            </a:extLst>
          </p:cNvPr>
          <p:cNvSpPr txBox="1"/>
          <p:nvPr/>
        </p:nvSpPr>
        <p:spPr>
          <a:xfrm>
            <a:off x="626222" y="1829823"/>
            <a:ext cx="1060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ESCUELA DEPORTIVA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568E5D-92D4-17E7-7288-739AD6343C07}"/>
              </a:ext>
            </a:extLst>
          </p:cNvPr>
          <p:cNvSpPr txBox="1"/>
          <p:nvPr/>
        </p:nvSpPr>
        <p:spPr>
          <a:xfrm>
            <a:off x="2397034" y="1829824"/>
            <a:ext cx="908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0000"/>
                </a:solidFill>
              </a:rPr>
              <a:t>BAILE URBANO</a:t>
            </a:r>
            <a:endParaRPr lang="es-CO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D324361A-524B-D4AA-CE0A-680B0DE7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8fa0b1f2ef_0_91">
            <a:extLst>
              <a:ext uri="{FF2B5EF4-FFF2-40B4-BE49-F238E27FC236}">
                <a16:creationId xmlns:a16="http://schemas.microsoft.com/office/drawing/2014/main" id="{69EAA93B-8090-4D08-8BC9-49568D63BB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 rot="10800000" flipH="1">
            <a:off x="-371475" y="-347075"/>
            <a:ext cx="9896475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8fa0b1f2ef_0_91">
            <a:extLst>
              <a:ext uri="{FF2B5EF4-FFF2-40B4-BE49-F238E27FC236}">
                <a16:creationId xmlns:a16="http://schemas.microsoft.com/office/drawing/2014/main" id="{FE09760F-9FDE-3A04-0F7C-D65517079A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92791"/>
          <a:stretch/>
        </p:blipFill>
        <p:spPr>
          <a:xfrm>
            <a:off x="-419100" y="4918350"/>
            <a:ext cx="9896475" cy="4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8fa0b1f2ef_0_91">
            <a:extLst>
              <a:ext uri="{FF2B5EF4-FFF2-40B4-BE49-F238E27FC236}">
                <a16:creationId xmlns:a16="http://schemas.microsoft.com/office/drawing/2014/main" id="{5F0D2A19-9F24-E545-E909-42D418F44E3E}"/>
              </a:ext>
            </a:extLst>
          </p:cNvPr>
          <p:cNvSpPr/>
          <p:nvPr/>
        </p:nvSpPr>
        <p:spPr>
          <a:xfrm>
            <a:off x="604530" y="399348"/>
            <a:ext cx="794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535B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fa0b1f2ef_0_91">
            <a:extLst>
              <a:ext uri="{FF2B5EF4-FFF2-40B4-BE49-F238E27FC236}">
                <a16:creationId xmlns:a16="http://schemas.microsoft.com/office/drawing/2014/main" id="{38F54C9B-7328-AEAE-C567-4A8540E21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462" y="179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3AD616-3006-6CF5-CB5D-7877E8B14F7E}"/>
              </a:ext>
            </a:extLst>
          </p:cNvPr>
          <p:cNvSpPr txBox="1"/>
          <p:nvPr/>
        </p:nvSpPr>
        <p:spPr>
          <a:xfrm>
            <a:off x="206734" y="329076"/>
            <a:ext cx="863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</a:rPr>
              <a:t>ENFOQUE METODOLÓGICO – 5 MODALIDADES</a:t>
            </a:r>
          </a:p>
        </p:txBody>
      </p:sp>
      <p:pic>
        <p:nvPicPr>
          <p:cNvPr id="2050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80C24FD4-D35E-1D84-60C8-4CCEA590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" y="729986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8075A2FE-0EA3-7667-1050-33EDB45D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50071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D4570793-EE68-0BFA-DCF4-2F0ADE87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39" y="770156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672EE4D2-94FE-9EAC-E6F6-D6C105CE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85" y="729985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957EABE5-492B-D4DC-C8B1-8572D94E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91" y="2616292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5E58E886-0201-5D21-67D0-2C683DA7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582643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sa Silueta Icono Aislado Diseño De Ilustración Vectorial Ilustraciones  svg, vectoriales, clip art vectorizado libre de derechos. Image 70693674">
            <a:extLst>
              <a:ext uri="{FF2B5EF4-FFF2-40B4-BE49-F238E27FC236}">
                <a16:creationId xmlns:a16="http://schemas.microsoft.com/office/drawing/2014/main" id="{07A83C63-4F32-8FFF-6375-AF5EC74C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83" y="2548994"/>
            <a:ext cx="2143125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2C6499F-4EC4-F55F-11FA-9EFFB72B5F9A}"/>
              </a:ext>
            </a:extLst>
          </p:cNvPr>
          <p:cNvSpPr txBox="1"/>
          <p:nvPr/>
        </p:nvSpPr>
        <p:spPr>
          <a:xfrm>
            <a:off x="900180" y="1674926"/>
            <a:ext cx="1371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2060"/>
                </a:solidFill>
              </a:rPr>
              <a:t>MODALIDAD ANÁLISIS Y PROGRAMACIÓN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EFF1AF1-E2DD-A8B6-E47C-7890B7164AA9}"/>
              </a:ext>
            </a:extLst>
          </p:cNvPr>
          <p:cNvSpPr txBox="1"/>
          <p:nvPr/>
        </p:nvSpPr>
        <p:spPr>
          <a:xfrm>
            <a:off x="2903495" y="1638623"/>
            <a:ext cx="127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2060"/>
                </a:solidFill>
              </a:rPr>
              <a:t>MODALIDAD DISEÑO MULTIMEDIAL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447CCC-CCB2-8484-F1BC-72A717B97055}"/>
              </a:ext>
            </a:extLst>
          </p:cNvPr>
          <p:cNvSpPr txBox="1"/>
          <p:nvPr/>
        </p:nvSpPr>
        <p:spPr>
          <a:xfrm>
            <a:off x="4818490" y="1674926"/>
            <a:ext cx="13073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</a:rPr>
              <a:t>MODALIDAD </a:t>
            </a:r>
            <a:r>
              <a:rPr lang="es-CO" sz="1100" b="1" dirty="0">
                <a:solidFill>
                  <a:srgbClr val="002060"/>
                </a:solidFill>
              </a:rPr>
              <a:t>GASTRONOMÍA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F0055C-72F4-4389-F750-92F84E2E38CC}"/>
              </a:ext>
            </a:extLst>
          </p:cNvPr>
          <p:cNvSpPr txBox="1"/>
          <p:nvPr/>
        </p:nvSpPr>
        <p:spPr>
          <a:xfrm>
            <a:off x="6946698" y="1723019"/>
            <a:ext cx="111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2060"/>
                </a:solidFill>
              </a:rPr>
              <a:t>MODALIDAD MUSICA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C697A3-12A8-384D-88E7-8CA2854C0B77}"/>
              </a:ext>
            </a:extLst>
          </p:cNvPr>
          <p:cNvSpPr txBox="1"/>
          <p:nvPr/>
        </p:nvSpPr>
        <p:spPr>
          <a:xfrm>
            <a:off x="1946577" y="3466758"/>
            <a:ext cx="121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FF0000"/>
                </a:solidFill>
              </a:rPr>
              <a:t>MODALIDAD MUEBLES MODULARES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954E9DF-5446-5447-5E0A-B1762F4B1345}"/>
              </a:ext>
            </a:extLst>
          </p:cNvPr>
          <p:cNvSpPr txBox="1"/>
          <p:nvPr/>
        </p:nvSpPr>
        <p:spPr>
          <a:xfrm>
            <a:off x="3962321" y="3499579"/>
            <a:ext cx="111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2060"/>
                </a:solidFill>
              </a:rPr>
              <a:t>MODALIDAD MECÁNICA DE MOTOS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85DDA3-865D-C4E2-4A41-0FF3D2F239FD}"/>
              </a:ext>
            </a:extLst>
          </p:cNvPr>
          <p:cNvSpPr txBox="1"/>
          <p:nvPr/>
        </p:nvSpPr>
        <p:spPr>
          <a:xfrm>
            <a:off x="6105599" y="3499579"/>
            <a:ext cx="111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FF0000"/>
                </a:solidFill>
              </a:rPr>
              <a:t>MODALIDAD DISEÑO DE MODAS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57F74C-F565-D4C4-56D2-5F92C81932EC}"/>
              </a:ext>
            </a:extLst>
          </p:cNvPr>
          <p:cNvSpPr txBox="1"/>
          <p:nvPr/>
        </p:nvSpPr>
        <p:spPr>
          <a:xfrm>
            <a:off x="206734" y="4450075"/>
            <a:ext cx="852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rgbClr val="002060"/>
                </a:solidFill>
              </a:rPr>
              <a:t>La escuela debe ser un espacio donde se garantice la movilidad social y cognitiva de los niños, niñas y jóvenes: debe ser el taller de las oportunidades.  </a:t>
            </a:r>
          </a:p>
        </p:txBody>
      </p:sp>
    </p:spTree>
    <p:extLst>
      <p:ext uri="{BB962C8B-B14F-4D97-AF65-F5344CB8AC3E}">
        <p14:creationId xmlns:p14="http://schemas.microsoft.com/office/powerpoint/2010/main" val="162497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E668F1-95CF-78AA-F8C5-F27C3C8D24E3}"/>
              </a:ext>
            </a:extLst>
          </p:cNvPr>
          <p:cNvSpPr txBox="1"/>
          <p:nvPr/>
        </p:nvSpPr>
        <p:spPr>
          <a:xfrm>
            <a:off x="2030278" y="613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JORNADA ESCOLAR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718916-C0E8-8C2D-B351-BC0FBFEED053}"/>
              </a:ext>
            </a:extLst>
          </p:cNvPr>
          <p:cNvSpPr txBox="1"/>
          <p:nvPr/>
        </p:nvSpPr>
        <p:spPr>
          <a:xfrm>
            <a:off x="510152" y="1075644"/>
            <a:ext cx="76122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02060"/>
                </a:solidFill>
              </a:rPr>
              <a:t>Este año s</a:t>
            </a:r>
            <a:r>
              <a:rPr lang="es-CO" sz="1400" b="1" dirty="0">
                <a:solidFill>
                  <a:srgbClr val="002060"/>
                </a:solidFill>
              </a:rPr>
              <a:t>e realizó ajuste al horario, logrando que la jornada escolar para los estudiantes de la media fuese de 7:00 am a 3:00 am, además se incrementaron los grupos que se atienden en jornada única, de 1:00 pm a 3:30 pm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CAF31F-F6B9-E4D9-0F8F-6D445EBCB416}"/>
              </a:ext>
            </a:extLst>
          </p:cNvPr>
          <p:cNvSpPr/>
          <p:nvPr/>
        </p:nvSpPr>
        <p:spPr>
          <a:xfrm>
            <a:off x="2692050" y="2075906"/>
            <a:ext cx="891867" cy="1444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>
                <a:solidFill>
                  <a:schemeClr val="tx1"/>
                </a:solidFill>
              </a:rPr>
              <a:t>MODALIDAD ONCE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D401D7-CF1C-D72D-5E8C-39D0E51D1B0E}"/>
              </a:ext>
            </a:extLst>
          </p:cNvPr>
          <p:cNvSpPr/>
          <p:nvPr/>
        </p:nvSpPr>
        <p:spPr>
          <a:xfrm>
            <a:off x="2683734" y="3592573"/>
            <a:ext cx="891867" cy="93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CLASES </a:t>
            </a:r>
            <a:r>
              <a:rPr lang="es-ES" sz="900" b="1" dirty="0">
                <a:solidFill>
                  <a:schemeClr val="tx1"/>
                </a:solidFill>
              </a:rPr>
              <a:t>REGULARES</a:t>
            </a:r>
          </a:p>
          <a:p>
            <a:pPr algn="ctr"/>
            <a:r>
              <a:rPr lang="es-CO" sz="900" b="1" dirty="0">
                <a:solidFill>
                  <a:schemeClr val="tx1"/>
                </a:solidFill>
              </a:rPr>
              <a:t>Centros de interés</a:t>
            </a:r>
          </a:p>
          <a:p>
            <a:pPr algn="ctr"/>
            <a:endParaRPr lang="es-CO" sz="9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D798AA-03DE-6380-B80D-06579C13CCDA}"/>
              </a:ext>
            </a:extLst>
          </p:cNvPr>
          <p:cNvSpPr/>
          <p:nvPr/>
        </p:nvSpPr>
        <p:spPr>
          <a:xfrm>
            <a:off x="3831974" y="2075906"/>
            <a:ext cx="932477" cy="1444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M</a:t>
            </a:r>
            <a:r>
              <a:rPr lang="es-CO" sz="900" b="1" dirty="0">
                <a:solidFill>
                  <a:schemeClr val="tx1"/>
                </a:solidFill>
              </a:rPr>
              <a:t>ODALIDAD ONCE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864F92-2886-52D9-86E4-4C99B3A5D4A4}"/>
              </a:ext>
            </a:extLst>
          </p:cNvPr>
          <p:cNvSpPr/>
          <p:nvPr/>
        </p:nvSpPr>
        <p:spPr>
          <a:xfrm>
            <a:off x="4926532" y="3008508"/>
            <a:ext cx="930537" cy="1519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>
                <a:solidFill>
                  <a:schemeClr val="tx1"/>
                </a:solidFill>
              </a:rPr>
              <a:t>MODALIDAD NOVENO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A27939-BD13-3927-946A-CBC7D4ABD8D7}"/>
              </a:ext>
            </a:extLst>
          </p:cNvPr>
          <p:cNvSpPr/>
          <p:nvPr/>
        </p:nvSpPr>
        <p:spPr>
          <a:xfrm>
            <a:off x="6197058" y="2075986"/>
            <a:ext cx="930537" cy="1253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Clases regulares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B6BA6A-979E-EF46-2F8F-824D208627F9}"/>
              </a:ext>
            </a:extLst>
          </p:cNvPr>
          <p:cNvSpPr/>
          <p:nvPr/>
        </p:nvSpPr>
        <p:spPr>
          <a:xfrm>
            <a:off x="7349437" y="2075906"/>
            <a:ext cx="1019648" cy="767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Clases regulares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9CFF967-E994-37BA-4B5B-DA9B2318B338}"/>
              </a:ext>
            </a:extLst>
          </p:cNvPr>
          <p:cNvSpPr/>
          <p:nvPr/>
        </p:nvSpPr>
        <p:spPr>
          <a:xfrm>
            <a:off x="3812823" y="3590791"/>
            <a:ext cx="932477" cy="939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tx1"/>
                </a:solidFill>
              </a:rPr>
              <a:t>CLASES REGULARES</a:t>
            </a:r>
          </a:p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A19F16-1466-3385-A6C6-C1DD445A6540}"/>
              </a:ext>
            </a:extLst>
          </p:cNvPr>
          <p:cNvSpPr/>
          <p:nvPr/>
        </p:nvSpPr>
        <p:spPr>
          <a:xfrm>
            <a:off x="6224806" y="3377842"/>
            <a:ext cx="902789" cy="1096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tx1"/>
                </a:solidFill>
              </a:rPr>
              <a:t>Modalidad de once y centros de </a:t>
            </a:r>
            <a:r>
              <a:rPr lang="es-CO" sz="1000" b="1" dirty="0" err="1">
                <a:solidFill>
                  <a:schemeClr val="tx1"/>
                </a:solidFill>
              </a:rPr>
              <a:t>interes</a:t>
            </a:r>
            <a:endParaRPr lang="es-CO" sz="10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6898F5-1511-B375-95BD-70CB8691CFCF}"/>
              </a:ext>
            </a:extLst>
          </p:cNvPr>
          <p:cNvSpPr/>
          <p:nvPr/>
        </p:nvSpPr>
        <p:spPr>
          <a:xfrm>
            <a:off x="4920720" y="2065662"/>
            <a:ext cx="936349" cy="878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b="1" dirty="0">
              <a:solidFill>
                <a:schemeClr val="tx1"/>
              </a:solidFill>
            </a:endParaRPr>
          </a:p>
          <a:p>
            <a:pPr algn="ctr"/>
            <a:r>
              <a:rPr lang="es-CO" sz="1000" b="1" dirty="0">
                <a:solidFill>
                  <a:schemeClr val="tx1"/>
                </a:solidFill>
              </a:rPr>
              <a:t>Modalidad de noveno</a:t>
            </a:r>
          </a:p>
          <a:p>
            <a:pPr algn="ctr"/>
            <a:r>
              <a:rPr lang="es-CO" sz="1000" b="1" dirty="0">
                <a:solidFill>
                  <a:schemeClr val="tx1"/>
                </a:solidFill>
              </a:rPr>
              <a:t>Centros de interés</a:t>
            </a:r>
          </a:p>
          <a:p>
            <a:pPr algn="ctr"/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48A8E2-C1C5-49B0-4F5D-9B8EB718B4DE}"/>
              </a:ext>
            </a:extLst>
          </p:cNvPr>
          <p:cNvSpPr/>
          <p:nvPr/>
        </p:nvSpPr>
        <p:spPr>
          <a:xfrm>
            <a:off x="7382998" y="3679058"/>
            <a:ext cx="986087" cy="767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tx1"/>
                </a:solidFill>
              </a:rPr>
              <a:t>Modalidad de octavo</a:t>
            </a:r>
          </a:p>
          <a:p>
            <a:pPr algn="ctr"/>
            <a:r>
              <a:rPr lang="es-CO" sz="1000" b="1" dirty="0">
                <a:solidFill>
                  <a:schemeClr val="tx1"/>
                </a:solidFill>
              </a:rPr>
              <a:t>Centros de interés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F98B9D-4B46-3847-9AC6-819CD1E67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8947"/>
              </p:ext>
            </p:extLst>
          </p:nvPr>
        </p:nvGraphicFramePr>
        <p:xfrm>
          <a:off x="702123" y="1881558"/>
          <a:ext cx="1768085" cy="2682240"/>
        </p:xfrm>
        <a:graphic>
          <a:graphicData uri="http://schemas.openxmlformats.org/drawingml/2006/table">
            <a:tbl>
              <a:tblPr firstRow="1" bandRow="1">
                <a:tableStyleId>{48FF047E-AA3D-464B-940D-419316936330}</a:tableStyleId>
              </a:tblPr>
              <a:tblGrid>
                <a:gridCol w="677226">
                  <a:extLst>
                    <a:ext uri="{9D8B030D-6E8A-4147-A177-3AD203B41FA5}">
                      <a16:colId xmlns:a16="http://schemas.microsoft.com/office/drawing/2014/main" val="1206214391"/>
                    </a:ext>
                  </a:extLst>
                </a:gridCol>
                <a:gridCol w="1090859">
                  <a:extLst>
                    <a:ext uri="{9D8B030D-6E8A-4147-A177-3AD203B41FA5}">
                      <a16:colId xmlns:a16="http://schemas.microsoft.com/office/drawing/2014/main" val="3001023571"/>
                    </a:ext>
                  </a:extLst>
                </a:gridCol>
              </a:tblGrid>
              <a:tr h="216601">
                <a:tc gridSpan="2"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HORA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0010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7:00 a 7:55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21248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/:55 a 8:50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391801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8:50 a 9:45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829417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9:45 a 10:15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76363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!0:15 a 11:10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21339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11:10 a 12:05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10340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12:05 a 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25412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 err="1">
                          <a:solidFill>
                            <a:srgbClr val="002060"/>
                          </a:solidFill>
                        </a:rPr>
                        <a:t>Alm</a:t>
                      </a:r>
                      <a:endParaRPr lang="es-CO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1:00 a 1:30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37362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1:30 a 2:15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56980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rgbClr val="002060"/>
                          </a:solidFill>
                        </a:rPr>
                        <a:t>2:15 a 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240546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A2369265-83BE-A60B-1EFE-46CDF5BCADF3}"/>
              </a:ext>
            </a:extLst>
          </p:cNvPr>
          <p:cNvSpPr/>
          <p:nvPr/>
        </p:nvSpPr>
        <p:spPr>
          <a:xfrm>
            <a:off x="7366217" y="2877482"/>
            <a:ext cx="986087" cy="767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tx1"/>
                </a:solidFill>
              </a:rPr>
              <a:t>Modalidad de decimo</a:t>
            </a:r>
          </a:p>
        </p:txBody>
      </p:sp>
      <p:pic>
        <p:nvPicPr>
          <p:cNvPr id="16" name="Google Shape;87;g28fa0b1f2ef_0_91">
            <a:extLst>
              <a:ext uri="{FF2B5EF4-FFF2-40B4-BE49-F238E27FC236}">
                <a16:creationId xmlns:a16="http://schemas.microsoft.com/office/drawing/2014/main" id="{7DB17083-CAB3-257B-ACCB-374AFE5F78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 rot="10800000" flipH="1">
            <a:off x="-17200" y="4655"/>
            <a:ext cx="9161200" cy="5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;g28fa0b1f2ef_0_91">
            <a:extLst>
              <a:ext uri="{FF2B5EF4-FFF2-40B4-BE49-F238E27FC236}">
                <a16:creationId xmlns:a16="http://schemas.microsoft.com/office/drawing/2014/main" id="{8FAC8124-8757-5B98-38D1-070DACDFA0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180" b="92791"/>
          <a:stretch/>
        </p:blipFill>
        <p:spPr>
          <a:xfrm>
            <a:off x="-93264" y="4722301"/>
            <a:ext cx="9237264" cy="42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4421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490</Words>
  <Application>Microsoft Office PowerPoint</Application>
  <PresentationFormat>Presentación en pantalla (16:9)</PresentationFormat>
  <Paragraphs>124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PT Sans</vt:lpstr>
      <vt:lpstr>Simple Light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AURA MARÍA</dc:creator>
  <cp:lastModifiedBy>USUARIO</cp:lastModifiedBy>
  <cp:revision>9</cp:revision>
  <dcterms:modified xsi:type="dcterms:W3CDTF">2026-02-27T12:14:31Z</dcterms:modified>
</cp:coreProperties>
</file>