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68" r:id="rId6"/>
    <p:sldId id="269" r:id="rId7"/>
    <p:sldId id="267" r:id="rId8"/>
    <p:sldId id="266" r:id="rId9"/>
    <p:sldId id="264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gOLEt0edPZLg0/es1IS+KwUAGS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3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04823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18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487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23022B78-751F-E636-F5E8-1EFD12AEC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3ED209A8-F406-D322-F751-611FBF44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2620A0BF-9D30-9CE6-3332-68FBC3BCC1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24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144C3086-B707-0A17-A5F0-4CDC60468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FBAFEE69-8886-7C4F-D36E-84A352CA8A8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60686BC8-5903-A1F3-B37F-80447BC8BA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164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103F53C3-C00C-F91C-9438-E491B912D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CCAF6600-A748-CC85-00D8-57F4F434F4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1EEDD24B-962C-77DA-82FE-61ADEA7262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24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74DCF8F4-71A0-7960-2775-BBEEC54F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11BBE8B6-A0F6-E10B-BD92-460E85EA0A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2A39F900-535D-795F-E765-317F3903C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820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7212AAA7-8D10-9866-1F71-88DD756D0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F05A96FA-0041-038E-779C-5C92B2E11C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C148B059-9C84-BDBE-7F41-B899DC412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56304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AD14268B-848F-8C80-358F-29AF263B4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B1ADBE1B-326E-46A2-7875-F6447E681A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6A1B1A1E-21A0-293F-54DB-C6488160BB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085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>
          <a:extLst>
            <a:ext uri="{FF2B5EF4-FFF2-40B4-BE49-F238E27FC236}">
              <a16:creationId xmlns:a16="http://schemas.microsoft.com/office/drawing/2014/main" id="{582FD1DC-84EC-509E-E7E7-12B461271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>
            <a:extLst>
              <a:ext uri="{FF2B5EF4-FFF2-40B4-BE49-F238E27FC236}">
                <a16:creationId xmlns:a16="http://schemas.microsoft.com/office/drawing/2014/main" id="{C57FE0BC-C945-5F4F-3DF4-5ED07325F7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:notes">
            <a:extLst>
              <a:ext uri="{FF2B5EF4-FFF2-40B4-BE49-F238E27FC236}">
                <a16:creationId xmlns:a16="http://schemas.microsoft.com/office/drawing/2014/main" id="{8ABD5DB9-4326-5B05-ABBA-7EEA43700B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046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6" name="Google Shape;16;p1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1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"/>
          <p:cNvPicPr preferRelativeResize="0"/>
          <p:nvPr/>
        </p:nvPicPr>
        <p:blipFill rotWithShape="1">
          <a:blip r:embed="rId3">
            <a:alphaModFix/>
          </a:blip>
          <a:srcRect l="29674" t="68185" r="-803" b="-1301"/>
          <a:stretch/>
        </p:blipFill>
        <p:spPr>
          <a:xfrm>
            <a:off x="439883" y="1510068"/>
            <a:ext cx="6559123" cy="161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32250" y="872664"/>
            <a:ext cx="2046677" cy="331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59500" y="1686274"/>
            <a:ext cx="1127474" cy="261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883" y="114299"/>
            <a:ext cx="1430481" cy="139576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"/>
          <p:cNvSpPr txBox="1"/>
          <p:nvPr/>
        </p:nvSpPr>
        <p:spPr>
          <a:xfrm>
            <a:off x="457648" y="1765364"/>
            <a:ext cx="55415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RENDICIÓN DE CUENTAS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2400" b="1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GESTION ADMINISTRATIVA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 dirty="0">
                <a:solidFill>
                  <a:srgbClr val="FF0000"/>
                </a:solidFill>
              </a:rPr>
              <a:t>Periodo Agosto a Diciembre de 2026</a:t>
            </a:r>
            <a:endParaRPr sz="1800" b="1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7" name="Google Shape;48;p1"/>
          <p:cNvSpPr txBox="1"/>
          <p:nvPr/>
        </p:nvSpPr>
        <p:spPr>
          <a:xfrm>
            <a:off x="457648" y="3207707"/>
            <a:ext cx="580555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 i="0" u="none" strike="noStrike" cap="none" dirty="0">
                <a:solidFill>
                  <a:schemeClr val="tx1"/>
                </a:solidFill>
                <a:sym typeface="Arial"/>
              </a:rPr>
              <a:t>Angela Fernández Mejia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dirty="0"/>
              <a:t>Profesional Universitario</a:t>
            </a:r>
            <a:r>
              <a:rPr lang="es-CO" i="0" u="none" strike="noStrike" cap="none" dirty="0">
                <a:solidFill>
                  <a:srgbClr val="000000"/>
                </a:solidFill>
                <a:sym typeface="Arial"/>
              </a:rPr>
              <a:t>               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b="1" i="0" u="none" strike="noStrike" cap="none" dirty="0">
                <a:solidFill>
                  <a:srgbClr val="000000"/>
                </a:solidFill>
                <a:sym typeface="Arial"/>
              </a:rPr>
              <a:t>Fernando Ríos Hernández </a:t>
            </a:r>
            <a:r>
              <a:rPr lang="es-CO" sz="1800" b="1" dirty="0"/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dirty="0"/>
              <a:t>Profesional Especializado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es-CO" sz="180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CO" sz="1800" i="0" u="none" strike="noStrike" cap="none" dirty="0">
                <a:solidFill>
                  <a:schemeClr val="tx1"/>
                </a:solidFill>
                <a:sym typeface="Arial"/>
              </a:rPr>
              <a:t>                       </a:t>
            </a:r>
            <a:r>
              <a:rPr lang="es-CO" sz="1800" i="0" u="none" strike="noStrike" cap="none" dirty="0">
                <a:solidFill>
                  <a:srgbClr val="00B0F0"/>
                </a:solidFill>
                <a:sym typeface="Arial"/>
              </a:rPr>
              <a:t> </a:t>
            </a:r>
            <a:r>
              <a:rPr lang="es-CO" i="0" u="none" strike="noStrike" cap="none" dirty="0">
                <a:solidFill>
                  <a:srgbClr val="00B0F0"/>
                </a:solidFill>
                <a:sym typeface="Arial"/>
              </a:rPr>
              <a:t> </a:t>
            </a:r>
            <a:r>
              <a:rPr lang="es-CO" sz="1800" i="0" u="none" strike="noStrike" cap="none" dirty="0">
                <a:solidFill>
                  <a:schemeClr val="tx1"/>
                </a:solidFill>
                <a:highlight>
                  <a:srgbClr val="00FF00"/>
                </a:highlight>
                <a:sym typeface="Arial"/>
              </a:rPr>
              <a:t>Santiago de Cali, </a:t>
            </a:r>
            <a:r>
              <a:rPr lang="es-CO" sz="1800" dirty="0">
                <a:solidFill>
                  <a:schemeClr val="tx1"/>
                </a:solidFill>
                <a:highlight>
                  <a:srgbClr val="00FF00"/>
                </a:highlight>
              </a:rPr>
              <a:t>f</a:t>
            </a:r>
            <a:r>
              <a:rPr lang="es-CO" sz="1800" i="0" u="none" strike="noStrike" cap="none" dirty="0">
                <a:solidFill>
                  <a:schemeClr val="tx1"/>
                </a:solidFill>
                <a:highlight>
                  <a:srgbClr val="00FF00"/>
                </a:highlight>
                <a:sym typeface="Arial"/>
              </a:rPr>
              <a:t>ebrero de </a:t>
            </a:r>
            <a:r>
              <a:rPr lang="es-CO" sz="1600" i="0" u="none" strike="noStrike" cap="none" dirty="0">
                <a:solidFill>
                  <a:schemeClr val="tx1"/>
                </a:solidFill>
                <a:highlight>
                  <a:srgbClr val="00FF00"/>
                </a:highlight>
                <a:sym typeface="Arial"/>
              </a:rPr>
              <a:t>20</a:t>
            </a:r>
            <a:r>
              <a:rPr lang="es-CO" sz="1600" dirty="0">
                <a:solidFill>
                  <a:schemeClr val="tx1"/>
                </a:solidFill>
                <a:highlight>
                  <a:srgbClr val="00FF00"/>
                </a:highlight>
              </a:rPr>
              <a:t>26</a:t>
            </a:r>
            <a:endParaRPr i="0" u="none" strike="noStrike" cap="none" dirty="0">
              <a:solidFill>
                <a:schemeClr val="tx1"/>
              </a:solidFill>
              <a:highlight>
                <a:srgbClr val="00FF00"/>
              </a:highlight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s-419"/>
          </a:p>
        </p:txBody>
      </p:sp>
      <p:pic>
        <p:nvPicPr>
          <p:cNvPr id="5" name="Google Shape;82;g1161dae1036_1_0"/>
          <p:cNvPicPr preferRelativeResize="0"/>
          <p:nvPr/>
        </p:nvPicPr>
        <p:blipFill rotWithShape="1">
          <a:blip r:embed="rId2">
            <a:alphaModFix/>
          </a:blip>
          <a:srcRect t="-1180" b="1180"/>
          <a:stretch/>
        </p:blipFill>
        <p:spPr>
          <a:xfrm>
            <a:off x="79475" y="122725"/>
            <a:ext cx="9358573" cy="527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075" y="1271056"/>
            <a:ext cx="1666874" cy="38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4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4166" y="827988"/>
            <a:ext cx="1598134" cy="27091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ítulo 10"/>
          <p:cNvSpPr txBox="1">
            <a:spLocks/>
          </p:cNvSpPr>
          <p:nvPr/>
        </p:nvSpPr>
        <p:spPr>
          <a:xfrm>
            <a:off x="475694" y="2661383"/>
            <a:ext cx="8356606" cy="8757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US" sz="3200" b="1" dirty="0">
                <a:solidFill>
                  <a:srgbClr val="FF0000"/>
                </a:solidFill>
              </a:rPr>
              <a:t>MUCHAS GRACIAS</a:t>
            </a:r>
            <a:endParaRPr lang="es-E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2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/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0" y="-180108"/>
            <a:ext cx="9238798" cy="554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014" y="1200498"/>
            <a:ext cx="1135592" cy="278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54467" y="3804384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CEC4328-5433-44D0-AB9E-08343CA8DC57}"/>
              </a:ext>
            </a:extLst>
          </p:cNvPr>
          <p:cNvSpPr txBox="1">
            <a:spLocks/>
          </p:cNvSpPr>
          <p:nvPr/>
        </p:nvSpPr>
        <p:spPr>
          <a:xfrm>
            <a:off x="269071" y="384034"/>
            <a:ext cx="8969727" cy="56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S" sz="2900" b="1" dirty="0">
                <a:solidFill>
                  <a:srgbClr val="00B050"/>
                </a:solidFill>
              </a:rPr>
              <a:t>APOYO A LA GESTION ACADEMICA</a:t>
            </a:r>
            <a:br>
              <a:rPr lang="es-US" sz="1000" dirty="0">
                <a:solidFill>
                  <a:schemeClr val="bg1">
                    <a:lumMod val="95000"/>
                  </a:schemeClr>
                </a:solidFill>
              </a:rPr>
            </a:br>
            <a:endParaRPr lang="es-CO" sz="10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7CE97C88-7938-46FA-86AE-62C2D4B4E7CC}"/>
              </a:ext>
            </a:extLst>
          </p:cNvPr>
          <p:cNvSpPr txBox="1">
            <a:spLocks/>
          </p:cNvSpPr>
          <p:nvPr/>
        </p:nvSpPr>
        <p:spPr>
          <a:xfrm>
            <a:off x="671400" y="794884"/>
            <a:ext cx="7690802" cy="50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s-MX" sz="2900" dirty="0">
                <a:solidFill>
                  <a:srgbClr val="FFFF00"/>
                </a:solidFill>
              </a:rPr>
              <a:t>Es prioritario garantizar un ambiente educativo óptimo para el ejercicio de la actividad académica, para ello la institución cuenta:</a:t>
            </a:r>
          </a:p>
          <a:p>
            <a:pPr algn="l"/>
            <a:endParaRPr lang="es-MX" sz="2900" dirty="0">
              <a:solidFill>
                <a:srgbClr val="FFFF00"/>
              </a:solidFill>
            </a:endParaRPr>
          </a:p>
          <a:p>
            <a:pPr marL="114300" indent="0" algn="l"/>
            <a:r>
              <a:rPr lang="es-MX" sz="2900" b="1" dirty="0">
                <a:solidFill>
                  <a:schemeClr val="bg1"/>
                </a:solidFill>
              </a:rPr>
              <a:t>1. </a:t>
            </a:r>
            <a:r>
              <a:rPr lang="es-MX" sz="2900" dirty="0">
                <a:solidFill>
                  <a:schemeClr val="bg1"/>
                </a:solidFill>
              </a:rPr>
              <a:t>Seguridad Privada JAMARO Ltda. ( hasta diciembre)</a:t>
            </a:r>
          </a:p>
          <a:p>
            <a:pPr marL="114300" indent="0" algn="l"/>
            <a:r>
              <a:rPr lang="es-MX" sz="2900" dirty="0">
                <a:solidFill>
                  <a:schemeClr val="bg1"/>
                </a:solidFill>
              </a:rPr>
              <a:t>2. Empresa de aseo Brillaseo </a:t>
            </a:r>
          </a:p>
          <a:p>
            <a:pPr marL="114300" indent="0" algn="l"/>
            <a:r>
              <a:rPr lang="es-MX" sz="2900" dirty="0">
                <a:solidFill>
                  <a:schemeClr val="bg1"/>
                </a:solidFill>
              </a:rPr>
              <a:t>3. Auditorio, Teatrino y Coliseo deportivo, Cancha sintética </a:t>
            </a:r>
          </a:p>
          <a:p>
            <a:pPr marL="114300" indent="0" algn="l"/>
            <a:r>
              <a:rPr lang="es-MX" sz="2900" dirty="0">
                <a:solidFill>
                  <a:schemeClr val="bg1"/>
                </a:solidFill>
              </a:rPr>
              <a:t>4. Restaurante Escolar (PAE)</a:t>
            </a:r>
          </a:p>
          <a:p>
            <a:pPr marL="114300" indent="0" algn="l"/>
            <a:r>
              <a:rPr lang="es-MX" sz="2900" dirty="0">
                <a:solidFill>
                  <a:schemeClr val="bg1"/>
                </a:solidFill>
              </a:rPr>
              <a:t>5. Transporte Escolar</a:t>
            </a:r>
          </a:p>
          <a:p>
            <a:pPr marL="114300" indent="0" algn="l"/>
            <a:r>
              <a:rPr lang="es-MX" sz="2900" dirty="0">
                <a:solidFill>
                  <a:schemeClr val="bg1"/>
                </a:solidFill>
              </a:rPr>
              <a:t>6. Biblioteca y Centro Cultural “Nuevo Latir”</a:t>
            </a:r>
          </a:p>
          <a:p>
            <a:pPr marL="114300" indent="0" algn="l"/>
            <a:endParaRPr lang="es-MX" sz="2900" b="1" kern="100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 algn="l"/>
            <a:r>
              <a:rPr lang="es-MX" sz="29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Igualmente, nuestros espacios (aulas-laboratorios)  cuentan con: </a:t>
            </a:r>
            <a:r>
              <a:rPr lang="es-CO" sz="2900" kern="100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iluminación, ventilación, mobiliario, baños ayudas tecnológicas, audio y sonido etc.) </a:t>
            </a:r>
          </a:p>
          <a:p>
            <a:pPr marL="114300" indent="0"/>
            <a:endParaRPr lang="es-CO" sz="2300" b="1" kern="100" dirty="0">
              <a:solidFill>
                <a:srgbClr val="FF0000"/>
              </a:solidFill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" indent="0"/>
            <a:r>
              <a:rPr lang="es-CO" sz="2600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que nuestros estudiantes se apropien del conocimiento en ambientes agradables, limpios y seguros.</a:t>
            </a:r>
          </a:p>
          <a:p>
            <a:pPr marL="114300" indent="0" algn="l"/>
            <a:endParaRPr lang="es-MX" sz="2300" b="1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Ø"/>
            </a:pPr>
            <a:endParaRPr lang="es-MX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CCE20C0B-B3E7-2A25-903A-BD2515248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3057C0B6-AC18-C1B1-5BF3-5B87209D396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0" y="-90311"/>
            <a:ext cx="9123065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C18EA2B2-61F7-EACE-1FD5-B606A23681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1271057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3223D60E-250F-A9B0-0654-8259192F638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91169" y="3851280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9F9E4AD-73B3-E69F-0959-45B5575D254D}"/>
              </a:ext>
            </a:extLst>
          </p:cNvPr>
          <p:cNvSpPr txBox="1">
            <a:spLocks/>
          </p:cNvSpPr>
          <p:nvPr/>
        </p:nvSpPr>
        <p:spPr>
          <a:xfrm>
            <a:off x="153338" y="276772"/>
            <a:ext cx="8969727" cy="409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ADMINISTRACION DE LA PLANTA FISICA Y DE LOS RECURSOS</a:t>
            </a:r>
            <a:endParaRPr kumimoji="0" lang="es-CO" sz="2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2F5BD1C-8439-FDB6-E7B9-AC8F9C8CC5B6}"/>
              </a:ext>
            </a:extLst>
          </p:cNvPr>
          <p:cNvSpPr txBox="1">
            <a:spLocks/>
          </p:cNvSpPr>
          <p:nvPr/>
        </p:nvSpPr>
        <p:spPr>
          <a:xfrm>
            <a:off x="1377313" y="686298"/>
            <a:ext cx="6813856" cy="437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buClrTx/>
            </a:pP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En lo que se relaciona con los recursos físicos se busca:</a:t>
            </a:r>
          </a:p>
          <a:p>
            <a:pPr marL="0" indent="0" algn="just">
              <a:buClrTx/>
            </a:pPr>
            <a:r>
              <a:rPr lang="es-MX" sz="2200" b="1" dirty="0">
                <a:solidFill>
                  <a:srgbClr val="FF0000"/>
                </a:solidFill>
              </a:rPr>
              <a:t>1. </a:t>
            </a: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Garantizar la existencia y disponibilidad (laboratorios, biblioteca, talleres (gastronomía, Diseño de Modas, Rep. de motos y ebanistería modular) y salas de informática, entre otros).</a:t>
            </a:r>
          </a:p>
          <a:p>
            <a:pPr marL="0" indent="0" algn="just">
              <a:buClrTx/>
            </a:pPr>
            <a:endParaRPr lang="es-MX" sz="22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buClrTx/>
            </a:pPr>
            <a:r>
              <a:rPr lang="es-MX" sz="2200" b="1" dirty="0">
                <a:solidFill>
                  <a:srgbClr val="FF0000"/>
                </a:solidFill>
              </a:rPr>
              <a:t>2. </a:t>
            </a: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Otros suministros</a:t>
            </a:r>
            <a:r>
              <a:rPr lang="es-MX" sz="2200" dirty="0">
                <a:solidFill>
                  <a:srgbClr val="FFFFFF">
                    <a:lumMod val="95000"/>
                  </a:srgbClr>
                </a:solidFill>
              </a:rPr>
              <a:t> que sirvan de herramientas para el aprendizaje escolar</a:t>
            </a: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O" sz="2200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ea typeface="Aptos" panose="020B0004020202020204" pitchFamily="34" charset="0"/>
              </a:rPr>
              <a:t>(de oficina y material pedagógico de apoyo para el aprendizaje, etc.)</a:t>
            </a: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marL="0" indent="0" algn="just">
              <a:buClrTx/>
            </a:pPr>
            <a:endParaRPr lang="es-US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7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D3B5CB5E-C8BC-5A32-0C21-4AB6EE0B7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0D014D86-CC2F-223F-9969-A330419C930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39737" y="-143762"/>
            <a:ext cx="9064525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2D5FE606-CF71-BB8E-339D-FC6C0CAFC2B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1271057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C8DE09AD-8D8A-C987-E2ED-18071D08864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3528" y="3939152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CC5049-785A-78D6-8C2A-3D181414DF86}"/>
              </a:ext>
            </a:extLst>
          </p:cNvPr>
          <p:cNvSpPr txBox="1">
            <a:spLocks/>
          </p:cNvSpPr>
          <p:nvPr/>
        </p:nvSpPr>
        <p:spPr>
          <a:xfrm>
            <a:off x="383294" y="-245209"/>
            <a:ext cx="8969727" cy="7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23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ADMINISTRACION</a:t>
            </a:r>
            <a:r>
              <a:rPr kumimoji="0" lang="es-MX" sz="2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DE LA PLANTA FISICA Y DE LOS RECURSOS</a:t>
            </a:r>
            <a:endParaRPr kumimoji="0" lang="es-CO" sz="2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B2FC9E5-C3F9-008A-DD7C-67FF4736EEC4}"/>
              </a:ext>
            </a:extLst>
          </p:cNvPr>
          <p:cNvSpPr txBox="1">
            <a:spLocks/>
          </p:cNvSpPr>
          <p:nvPr/>
        </p:nvSpPr>
        <p:spPr>
          <a:xfrm>
            <a:off x="1170120" y="688484"/>
            <a:ext cx="7396077" cy="4282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0" algn="just">
              <a:buClr>
                <a:srgbClr val="FF0000"/>
              </a:buClr>
              <a:buSzTx/>
            </a:pPr>
            <a:r>
              <a:rPr lang="es-MX" b="1" dirty="0">
                <a:solidFill>
                  <a:srgbClr val="FF0000"/>
                </a:solidFill>
              </a:rPr>
              <a:t>3. </a:t>
            </a:r>
            <a:r>
              <a:rPr lang="es-MX" b="1" dirty="0">
                <a:solidFill>
                  <a:srgbClr val="00B050"/>
                </a:solidFill>
              </a:rPr>
              <a:t>Plan de Mantenimiento 2025</a:t>
            </a:r>
          </a:p>
          <a:p>
            <a:pPr marL="342900" lvl="0" indent="0" algn="just">
              <a:buClrTx/>
              <a:buSzTx/>
            </a:pPr>
            <a:r>
              <a:rPr lang="es-MX" sz="2200" dirty="0">
                <a:solidFill>
                  <a:srgbClr val="FFFFFF">
                    <a:lumMod val="95000"/>
                  </a:srgbClr>
                </a:solidFill>
              </a:rPr>
              <a:t>La IE. cuenta con un plan de mantenimiento preventivo y/o correctivo para la conservación de la planta física y sus elementos.</a:t>
            </a:r>
          </a:p>
          <a:p>
            <a:pPr marL="342900" lvl="0" indent="0" algn="just">
              <a:buClrTx/>
              <a:buSzTx/>
            </a:pPr>
            <a:endParaRPr lang="es-MX" sz="2200" dirty="0">
              <a:solidFill>
                <a:srgbClr val="FFFFFF">
                  <a:lumMod val="95000"/>
                </a:srgbClr>
              </a:solidFill>
            </a:endParaRPr>
          </a:p>
          <a:p>
            <a:pPr marL="342900" lvl="0" indent="0" algn="just">
              <a:lnSpc>
                <a:spcPct val="150000"/>
              </a:lnSpc>
              <a:buClr>
                <a:srgbClr val="FF0000"/>
              </a:buClr>
              <a:buSzTx/>
            </a:pPr>
            <a:r>
              <a:rPr lang="es-MX" sz="2200" b="1" dirty="0">
                <a:solidFill>
                  <a:srgbClr val="FF0000"/>
                </a:solidFill>
              </a:rPr>
              <a:t>4</a:t>
            </a:r>
            <a:r>
              <a:rPr lang="es-MX" sz="2200" b="1" dirty="0">
                <a:solidFill>
                  <a:srgbClr val="00B050"/>
                </a:solidFill>
              </a:rPr>
              <a:t>. Programa de aseo.</a:t>
            </a:r>
          </a:p>
          <a:p>
            <a:pPr marL="342900" lvl="0" indent="0" algn="just">
              <a:lnSpc>
                <a:spcPct val="150000"/>
              </a:lnSpc>
              <a:buClr>
                <a:srgbClr val="FF0000"/>
              </a:buClr>
              <a:buSzTx/>
            </a:pPr>
            <a:endParaRPr lang="es-MX" sz="2200" b="1" dirty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0" algn="just">
              <a:lnSpc>
                <a:spcPct val="150000"/>
              </a:lnSpc>
              <a:buClr>
                <a:srgbClr val="FF0000"/>
              </a:buClr>
              <a:buSzTx/>
            </a:pPr>
            <a:r>
              <a:rPr lang="es-MX" sz="2200" b="1" dirty="0">
                <a:solidFill>
                  <a:srgbClr val="FF0000"/>
                </a:solidFill>
              </a:rPr>
              <a:t>5. </a:t>
            </a:r>
            <a:r>
              <a:rPr lang="es-MX" sz="2200" b="1" dirty="0">
                <a:solidFill>
                  <a:srgbClr val="00B050"/>
                </a:solidFill>
              </a:rPr>
              <a:t>Consignas particulares de vigilancia</a:t>
            </a:r>
          </a:p>
          <a:p>
            <a:pPr marL="342900" lvl="0" indent="0" algn="just">
              <a:lnSpc>
                <a:spcPct val="110000"/>
              </a:lnSpc>
              <a:buClr>
                <a:srgbClr val="FF0000"/>
              </a:buClr>
              <a:buSzTx/>
            </a:pPr>
            <a:endParaRPr lang="es-MX" sz="2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2597A376-3D4D-81C8-F392-C1FAC82D2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7CF5D245-CB7C-8AC2-42A9-2A432177B2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1" y="-90311"/>
            <a:ext cx="9283600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3FBE99AB-2F14-F520-1BFD-9B23DF7378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6" y="1346123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7F2A499D-2872-D25E-6D4E-305270DC6D8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0360" y="3965780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F866103D-6D99-5442-E3FC-BCD26515AD8A}"/>
              </a:ext>
            </a:extLst>
          </p:cNvPr>
          <p:cNvSpPr txBox="1">
            <a:spLocks/>
          </p:cNvSpPr>
          <p:nvPr/>
        </p:nvSpPr>
        <p:spPr>
          <a:xfrm>
            <a:off x="219075" y="-237564"/>
            <a:ext cx="8969727" cy="7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 sz="2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1F406817-FA4C-C5E1-AFB1-F6640F671BB2}"/>
              </a:ext>
            </a:extLst>
          </p:cNvPr>
          <p:cNvSpPr txBox="1">
            <a:spLocks/>
          </p:cNvSpPr>
          <p:nvPr/>
        </p:nvSpPr>
        <p:spPr>
          <a:xfrm>
            <a:off x="137019" y="520081"/>
            <a:ext cx="7726479" cy="47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endParaRPr lang="es-US" sz="1800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12696C0-3C3B-3170-78AF-C65BB274681D}"/>
              </a:ext>
            </a:extLst>
          </p:cNvPr>
          <p:cNvSpPr txBox="1">
            <a:spLocks/>
          </p:cNvSpPr>
          <p:nvPr/>
        </p:nvSpPr>
        <p:spPr>
          <a:xfrm>
            <a:off x="1198446" y="-73743"/>
            <a:ext cx="7535309" cy="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US" sz="2400" b="1" dirty="0">
                <a:solidFill>
                  <a:srgbClr val="00B050"/>
                </a:solidFill>
              </a:rPr>
              <a:t>ACTIVIDADES DE MANTENIMIENTO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87BBE4E1-9403-38ED-D613-D8A8A1AE23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148034"/>
              </p:ext>
            </p:extLst>
          </p:nvPr>
        </p:nvGraphicFramePr>
        <p:xfrm>
          <a:off x="886691" y="631437"/>
          <a:ext cx="7847064" cy="4420266"/>
        </p:xfrm>
        <a:graphic>
          <a:graphicData uri="http://schemas.openxmlformats.org/drawingml/2006/table">
            <a:tbl>
              <a:tblPr firstRow="1" firstCol="1" bandRow="1"/>
              <a:tblGrid>
                <a:gridCol w="5535374">
                  <a:extLst>
                    <a:ext uri="{9D8B030D-6E8A-4147-A177-3AD203B41FA5}">
                      <a16:colId xmlns:a16="http://schemas.microsoft.com/office/drawing/2014/main" val="3793553076"/>
                    </a:ext>
                  </a:extLst>
                </a:gridCol>
                <a:gridCol w="1100953">
                  <a:extLst>
                    <a:ext uri="{9D8B030D-6E8A-4147-A177-3AD203B41FA5}">
                      <a16:colId xmlns:a16="http://schemas.microsoft.com/office/drawing/2014/main" val="2419398789"/>
                    </a:ext>
                  </a:extLst>
                </a:gridCol>
                <a:gridCol w="1210737">
                  <a:extLst>
                    <a:ext uri="{9D8B030D-6E8A-4147-A177-3AD203B41FA5}">
                      <a16:colId xmlns:a16="http://schemas.microsoft.com/office/drawing/2014/main" val="1786308433"/>
                    </a:ext>
                  </a:extLst>
                </a:gridCol>
              </a:tblGrid>
              <a:tr h="7721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CONCEPTO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Nuevo Latir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ID. Cancino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012532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Mantenimiento y reparación motobombas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5704653"/>
                  </a:ext>
                </a:extLst>
              </a:tr>
              <a:tr h="302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Reparación y manteamiento de </a:t>
                      </a:r>
                      <a:r>
                        <a:rPr lang="es-CO" sz="2000" b="0" i="0" u="none" strike="noStrike" kern="0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cámaras</a:t>
                      </a:r>
                      <a:endParaRPr lang="es-CO" sz="2000" b="0" i="0" u="none" strike="noStrike" kern="0" cap="non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348102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Implementos de aseo</a:t>
                      </a:r>
                      <a:endParaRPr lang="es-CO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490554"/>
                  </a:ext>
                </a:extLst>
              </a:tr>
              <a:tr h="30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Ferretería en general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9013476"/>
                  </a:ext>
                </a:extLst>
              </a:tr>
              <a:tr h="302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Lavado y desinfección tanques de acueducto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b="1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690425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Insumos de Papelería </a:t>
                      </a:r>
                      <a:endParaRPr lang="es-CO" sz="200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731241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Mantenimiento de equipos de computo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4673140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Mantenimiento y reparación fotocopiadoras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3731452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20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Servicio de guadaña zonas verdes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6976213"/>
                  </a:ext>
                </a:extLst>
              </a:tr>
              <a:tr h="3837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Construcción cubierta parqueadero motos</a:t>
                      </a:r>
                      <a:endParaRPr lang="es-CO" sz="2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NO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76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6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AA4999A7-564C-AFEB-BEA0-1D428231B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9C65C028-6F45-78B8-FC56-7C5F43B856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1" y="-90311"/>
            <a:ext cx="9283600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AAAB5921-3216-18FF-9D69-A0F71AF00A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6" y="1346123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D5C2E824-DF93-1D23-A1B0-94381F82C4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00360" y="3965780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A17AAB1-B05F-8213-A668-895EB03EE29E}"/>
              </a:ext>
            </a:extLst>
          </p:cNvPr>
          <p:cNvSpPr txBox="1">
            <a:spLocks/>
          </p:cNvSpPr>
          <p:nvPr/>
        </p:nvSpPr>
        <p:spPr>
          <a:xfrm>
            <a:off x="219075" y="-237564"/>
            <a:ext cx="8969727" cy="7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 sz="2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BCE7DBC-907E-F592-D049-83F255FDC706}"/>
              </a:ext>
            </a:extLst>
          </p:cNvPr>
          <p:cNvSpPr txBox="1">
            <a:spLocks/>
          </p:cNvSpPr>
          <p:nvPr/>
        </p:nvSpPr>
        <p:spPr>
          <a:xfrm>
            <a:off x="873881" y="214885"/>
            <a:ext cx="7726479" cy="47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endParaRPr lang="es-US" sz="1800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BE4A335-C5BE-7A51-42A1-4D5BA965A27E}"/>
              </a:ext>
            </a:extLst>
          </p:cNvPr>
          <p:cNvSpPr txBox="1">
            <a:spLocks/>
          </p:cNvSpPr>
          <p:nvPr/>
        </p:nvSpPr>
        <p:spPr>
          <a:xfrm>
            <a:off x="1184648" y="35338"/>
            <a:ext cx="7535309" cy="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US" sz="2400" b="1" dirty="0">
                <a:solidFill>
                  <a:srgbClr val="00B050"/>
                </a:solidFill>
              </a:rPr>
              <a:t>ACTIVIDADES DE MANTENIMIENTO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AD28956-F208-26A4-A853-D55906A43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852975"/>
              </p:ext>
            </p:extLst>
          </p:nvPr>
        </p:nvGraphicFramePr>
        <p:xfrm>
          <a:off x="754284" y="894172"/>
          <a:ext cx="8127898" cy="1442505"/>
        </p:xfrm>
        <a:graphic>
          <a:graphicData uri="http://schemas.openxmlformats.org/drawingml/2006/table">
            <a:tbl>
              <a:tblPr firstRow="1" firstCol="1" bandRow="1"/>
              <a:tblGrid>
                <a:gridCol w="5762407">
                  <a:extLst>
                    <a:ext uri="{9D8B030D-6E8A-4147-A177-3AD203B41FA5}">
                      <a16:colId xmlns:a16="http://schemas.microsoft.com/office/drawing/2014/main" val="851100397"/>
                    </a:ext>
                  </a:extLst>
                </a:gridCol>
                <a:gridCol w="1164487">
                  <a:extLst>
                    <a:ext uri="{9D8B030D-6E8A-4147-A177-3AD203B41FA5}">
                      <a16:colId xmlns:a16="http://schemas.microsoft.com/office/drawing/2014/main" val="1050707216"/>
                    </a:ext>
                  </a:extLst>
                </a:gridCol>
                <a:gridCol w="1201004">
                  <a:extLst>
                    <a:ext uri="{9D8B030D-6E8A-4147-A177-3AD203B41FA5}">
                      <a16:colId xmlns:a16="http://schemas.microsoft.com/office/drawing/2014/main" val="774758068"/>
                    </a:ext>
                  </a:extLst>
                </a:gridCol>
              </a:tblGrid>
              <a:tr h="737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8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CONCEPTO</a:t>
                      </a:r>
                      <a:endParaRPr lang="es-CO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Nuevo Latir</a:t>
                      </a:r>
                      <a:endParaRPr lang="es-CO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2000" b="1" kern="1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ID. Cancino</a:t>
                      </a:r>
                      <a:endParaRPr lang="es-CO" sz="14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45174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Mantenimiento y reparación Audiovisuales y sonido</a:t>
                      </a:r>
                      <a:endParaRPr lang="es-CO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9815828"/>
                  </a:ext>
                </a:extLst>
              </a:tr>
              <a:tr h="352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Soporte técnico computadores, impresoras e internet</a:t>
                      </a:r>
                      <a:endParaRPr lang="es-CO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D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97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2000" b="1" kern="1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SI</a:t>
                      </a:r>
                      <a:endParaRPr lang="es-CO" sz="2000" kern="1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5080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21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5651C2C6-6655-6963-06DE-4339AA9F3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FFEFA82C-5143-5B57-3C5D-FA643A484C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1" y="-90311"/>
            <a:ext cx="9283600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51438378-BD41-415A-8C46-30955F6ADBE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26" y="1346123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AE2D5F07-87B5-0BD7-D4F7-0432DCC3DE3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74131" y="3965780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29D67D7-EDAE-4C3C-0E67-FA68CF8CA7C0}"/>
              </a:ext>
            </a:extLst>
          </p:cNvPr>
          <p:cNvSpPr txBox="1">
            <a:spLocks/>
          </p:cNvSpPr>
          <p:nvPr/>
        </p:nvSpPr>
        <p:spPr>
          <a:xfrm>
            <a:off x="219075" y="-237564"/>
            <a:ext cx="8969727" cy="7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s-CO" sz="2200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DBB6F2DE-118C-36E1-361E-55A46C20D226}"/>
              </a:ext>
            </a:extLst>
          </p:cNvPr>
          <p:cNvSpPr txBox="1">
            <a:spLocks/>
          </p:cNvSpPr>
          <p:nvPr/>
        </p:nvSpPr>
        <p:spPr>
          <a:xfrm>
            <a:off x="1184046" y="533376"/>
            <a:ext cx="7726479" cy="4713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Son aquellos servicios educativos que tienen como finalidad complementar o facilitar el proceso educativo que se realiza en la IE, y ayudar a la población escolar más desfavorecida</a:t>
            </a:r>
            <a:r>
              <a:rPr lang="es-MX" sz="1800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s-MX" sz="1600" b="1" dirty="0">
              <a:solidFill>
                <a:srgbClr val="FF0000"/>
              </a:solidFill>
            </a:endParaRPr>
          </a:p>
          <a:p>
            <a:pPr marL="342900" algn="just">
              <a:buClr>
                <a:srgbClr val="FF0000"/>
              </a:buClr>
              <a:buSzPct val="110000"/>
              <a:buFont typeface="+mj-lt"/>
              <a:buAutoNum type="arabicPeriod"/>
            </a:pPr>
            <a:r>
              <a:rPr lang="es-MX" sz="2200" b="1" u="sng" dirty="0">
                <a:solidFill>
                  <a:srgbClr val="FF0000"/>
                </a:solidFill>
              </a:rPr>
              <a:t>Restaurante Escolar</a:t>
            </a:r>
            <a:r>
              <a:rPr lang="es-MX" sz="2200" b="1" dirty="0">
                <a:solidFill>
                  <a:srgbClr val="FF0000"/>
                </a:solidFill>
              </a:rPr>
              <a:t>:</a:t>
            </a:r>
            <a:r>
              <a:rPr lang="es-MX" sz="22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marL="342900" algn="just">
              <a:buClr>
                <a:srgbClr val="FF0000"/>
              </a:buClr>
              <a:buSzPct val="100000"/>
              <a:buFont typeface="+mj-lt"/>
              <a:buAutoNum type="alphaLcPeriod"/>
            </a:pPr>
            <a:r>
              <a:rPr lang="es-MX" sz="2000" b="1" dirty="0">
                <a:solidFill>
                  <a:srgbClr val="FFC000"/>
                </a:solidFill>
              </a:rPr>
              <a:t>Complemento nutricional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 mañana (20% de las necesidades nutricionales) autorizadas: </a:t>
            </a:r>
            <a:r>
              <a:rPr lang="es-MX" sz="2000" u="sng" dirty="0">
                <a:solidFill>
                  <a:schemeClr val="bg1">
                    <a:lumMod val="95000"/>
                  </a:schemeClr>
                </a:solidFill>
              </a:rPr>
              <a:t>Nuevo Latir 1.366 raciones diarias e ID. Cancino </a:t>
            </a:r>
            <a:r>
              <a:rPr lang="es-MX" sz="2000" u="sng" dirty="0">
                <a:solidFill>
                  <a:srgbClr val="FFFFFF">
                    <a:lumMod val="95000"/>
                  </a:srgbClr>
                </a:solidFill>
              </a:rPr>
              <a:t>1670</a:t>
            </a:r>
            <a:r>
              <a:rPr lang="es-MX" sz="2000" u="sng" dirty="0">
                <a:solidFill>
                  <a:schemeClr val="bg1">
                    <a:lumMod val="95000"/>
                  </a:schemeClr>
                </a:solidFill>
              </a:rPr>
              <a:t> raciones diarias</a:t>
            </a:r>
            <a:endParaRPr lang="es-MX" sz="2000" u="sng" dirty="0">
              <a:solidFill>
                <a:srgbClr val="FF0000"/>
              </a:solidFill>
            </a:endParaRPr>
          </a:p>
          <a:p>
            <a:pPr marL="0" indent="0" algn="just">
              <a:buClr>
                <a:srgbClr val="FF0000"/>
              </a:buClr>
              <a:buSzPct val="110000"/>
            </a:pPr>
            <a:r>
              <a:rPr lang="es-MX" sz="2000" b="1" dirty="0">
                <a:solidFill>
                  <a:srgbClr val="FF0000"/>
                </a:solidFill>
              </a:rPr>
              <a:t>b. </a:t>
            </a:r>
            <a:r>
              <a:rPr lang="es-MX" sz="2000" b="1" dirty="0">
                <a:solidFill>
                  <a:srgbClr val="FFC000"/>
                </a:solidFill>
              </a:rPr>
              <a:t>Jornada Única:</a:t>
            </a:r>
            <a:r>
              <a:rPr lang="es-MX" sz="2000" dirty="0">
                <a:solidFill>
                  <a:srgbClr val="FFC000"/>
                </a:solidFill>
              </a:rPr>
              <a:t> </a:t>
            </a:r>
            <a:r>
              <a:rPr lang="es-MX" sz="2000" dirty="0">
                <a:solidFill>
                  <a:schemeClr val="bg1">
                    <a:lumMod val="95000"/>
                  </a:schemeClr>
                </a:solidFill>
              </a:rPr>
              <a:t>Raciones almuerzo: </a:t>
            </a:r>
            <a:r>
              <a:rPr lang="es-MX" sz="2000" b="1" dirty="0">
                <a:solidFill>
                  <a:srgbClr val="00B0F0"/>
                </a:solidFill>
              </a:rPr>
              <a:t>Nuevo Latir: </a:t>
            </a:r>
            <a:r>
              <a:rPr lang="es-MX" sz="2000" dirty="0">
                <a:solidFill>
                  <a:srgbClr val="FFFFFF">
                    <a:lumMod val="95000"/>
                  </a:srgbClr>
                </a:solidFill>
              </a:rPr>
              <a:t>Lunes 235 – Martes 375 – Miércoles 446 – Jueves 217 – Viernes 348.    </a:t>
            </a:r>
          </a:p>
          <a:p>
            <a:pPr marL="0" indent="0" algn="just">
              <a:buClr>
                <a:srgbClr val="FF0000"/>
              </a:buClr>
              <a:buSzPct val="110000"/>
            </a:pPr>
            <a:r>
              <a:rPr lang="es-MX" sz="2000" b="1" dirty="0">
                <a:solidFill>
                  <a:srgbClr val="00B0F0"/>
                </a:solidFill>
              </a:rPr>
              <a:t>ID. Cancino: </a:t>
            </a:r>
            <a:r>
              <a:rPr lang="es-MX" sz="2000" dirty="0">
                <a:solidFill>
                  <a:srgbClr val="FFFFFF">
                    <a:lumMod val="95000"/>
                  </a:srgbClr>
                </a:solidFill>
              </a:rPr>
              <a:t>Lunes 661 – Martes 700 – Miércoles 678 – Jueves 700 – Viernes 107. </a:t>
            </a:r>
            <a:endParaRPr lang="es-MX" sz="20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buClr>
                <a:srgbClr val="FF0000"/>
              </a:buClr>
              <a:buSzPct val="110000"/>
            </a:pPr>
            <a:r>
              <a:rPr lang="es-MX" sz="2000" b="1" dirty="0">
                <a:solidFill>
                  <a:srgbClr val="FF0000"/>
                </a:solidFill>
              </a:rPr>
              <a:t>2. </a:t>
            </a:r>
            <a:r>
              <a:rPr lang="es-MX" sz="2200" b="1" u="sng" dirty="0">
                <a:solidFill>
                  <a:srgbClr val="FF0000"/>
                </a:solidFill>
              </a:rPr>
              <a:t>Transporte Escolar</a:t>
            </a:r>
            <a:r>
              <a:rPr lang="es-MX" sz="2000" b="1" dirty="0">
                <a:solidFill>
                  <a:srgbClr val="FF0000"/>
                </a:solidFill>
              </a:rPr>
              <a:t>: </a:t>
            </a:r>
            <a:r>
              <a:rPr lang="es-MX" sz="2000" b="1" dirty="0">
                <a:solidFill>
                  <a:schemeClr val="bg1"/>
                </a:solidFill>
              </a:rPr>
              <a:t>Aprox. </a:t>
            </a:r>
            <a:r>
              <a:rPr lang="es-MX" sz="2000" b="1" dirty="0">
                <a:solidFill>
                  <a:schemeClr val="bg1">
                    <a:lumMod val="95000"/>
                  </a:schemeClr>
                </a:solidFill>
              </a:rPr>
              <a:t>1000</a:t>
            </a:r>
            <a:r>
              <a:rPr lang="es-MX" sz="2000" b="1" dirty="0">
                <a:solidFill>
                  <a:srgbClr val="FF0000"/>
                </a:solidFill>
              </a:rPr>
              <a:t> </a:t>
            </a:r>
            <a:r>
              <a:rPr lang="es-MX" sz="2000" dirty="0">
                <a:solidFill>
                  <a:schemeClr val="bg1"/>
                </a:solidFill>
              </a:rPr>
              <a:t>estudiantes beneficiados </a:t>
            </a:r>
          </a:p>
          <a:p>
            <a:pPr marL="0" indent="0" algn="just">
              <a:buClr>
                <a:srgbClr val="FF0000"/>
              </a:buClr>
              <a:buSzPct val="110000"/>
            </a:pPr>
            <a:r>
              <a:rPr lang="es-MX" sz="2000" dirty="0">
                <a:solidFill>
                  <a:schemeClr val="bg1"/>
                </a:solidFill>
              </a:rPr>
              <a:t>Nuevo Latir e ID. Cancino.</a:t>
            </a:r>
            <a:endParaRPr lang="es-US" sz="1800" dirty="0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E91C6E-1681-05E3-911B-EC806EDE272C}"/>
              </a:ext>
            </a:extLst>
          </p:cNvPr>
          <p:cNvSpPr txBox="1">
            <a:spLocks/>
          </p:cNvSpPr>
          <p:nvPr/>
        </p:nvSpPr>
        <p:spPr>
          <a:xfrm>
            <a:off x="950572" y="-77017"/>
            <a:ext cx="8193428" cy="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US" sz="2200" b="1" dirty="0">
                <a:solidFill>
                  <a:srgbClr val="00B050"/>
                </a:solidFill>
              </a:rPr>
              <a:t>ADMINISTRACION DE SERVICIOS COMPLEMENTARIOS</a:t>
            </a:r>
          </a:p>
        </p:txBody>
      </p:sp>
    </p:spTree>
    <p:extLst>
      <p:ext uri="{BB962C8B-B14F-4D97-AF65-F5344CB8AC3E}">
        <p14:creationId xmlns:p14="http://schemas.microsoft.com/office/powerpoint/2010/main" val="34758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2C875603-2B8F-F8FD-3CBF-06E498E0C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31A33D89-C866-3B12-B7A5-02CCCB61B8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124277" y="-45156"/>
            <a:ext cx="9064525" cy="5233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60D98817-F8B8-5FAD-B38D-C48E1B4908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075" y="1271057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F29E1296-A6F7-1BFA-0357-CB517078915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59785" y="4018947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CDDE63A-DB00-1D1C-0C5E-B6C83A3382D5}"/>
              </a:ext>
            </a:extLst>
          </p:cNvPr>
          <p:cNvSpPr txBox="1">
            <a:spLocks/>
          </p:cNvSpPr>
          <p:nvPr/>
        </p:nvSpPr>
        <p:spPr>
          <a:xfrm>
            <a:off x="219075" y="-237564"/>
            <a:ext cx="8969727" cy="75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US" sz="2000" b="1" dirty="0">
                <a:solidFill>
                  <a:srgbClr val="00B050"/>
                </a:solidFill>
              </a:rPr>
              <a:t>TALENTO HUMANO</a:t>
            </a:r>
            <a:endParaRPr lang="es-CO" sz="2000" i="1" dirty="0">
              <a:solidFill>
                <a:srgbClr val="00B050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1555D98-0906-1BE8-0D3B-6DC0EC52816B}"/>
              </a:ext>
            </a:extLst>
          </p:cNvPr>
          <p:cNvSpPr txBox="1">
            <a:spLocks/>
          </p:cNvSpPr>
          <p:nvPr/>
        </p:nvSpPr>
        <p:spPr>
          <a:xfrm>
            <a:off x="1507690" y="415631"/>
            <a:ext cx="7512033" cy="401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just">
              <a:buClr>
                <a:srgbClr val="000000"/>
              </a:buClr>
              <a:buSzTx/>
            </a:pPr>
            <a:r>
              <a:rPr lang="es-CO" sz="2000" kern="100" dirty="0">
                <a:solidFill>
                  <a:schemeClr val="bg1"/>
                </a:solidFill>
                <a:ea typeface="+mn-ea"/>
                <a:cs typeface="+mn-cs"/>
              </a:rPr>
              <a:t>Son </a:t>
            </a:r>
            <a:r>
              <a:rPr lang="es-MX" sz="2000" kern="100" dirty="0">
                <a:solidFill>
                  <a:schemeClr val="bg1"/>
                </a:solidFill>
                <a:ea typeface="+mn-ea"/>
                <a:cs typeface="+mn-cs"/>
              </a:rPr>
              <a:t>las capacidades, conocimientos y destrezas de las personas dentro de una organización, que  permiten un crecimiento organizacional y un valor agregado en el trabajo.</a:t>
            </a:r>
            <a:r>
              <a:rPr lang="es-CO" sz="2000" kern="100" dirty="0">
                <a:solidFill>
                  <a:schemeClr val="bg1"/>
                </a:solidFill>
                <a:ea typeface="+mn-ea"/>
                <a:cs typeface="+mn-cs"/>
              </a:rPr>
              <a:t> </a:t>
            </a:r>
          </a:p>
          <a:p>
            <a:pPr marL="0" lvl="0" indent="0" algn="just">
              <a:buClr>
                <a:srgbClr val="000000"/>
              </a:buClr>
              <a:buSzTx/>
            </a:pPr>
            <a:endParaRPr lang="es-CO" sz="1800" kern="100" dirty="0">
              <a:solidFill>
                <a:schemeClr val="bg1"/>
              </a:solidFill>
              <a:ea typeface="+mn-ea"/>
              <a:cs typeface="+mn-cs"/>
            </a:endParaRPr>
          </a:p>
          <a:p>
            <a:pPr marL="0" lvl="0" indent="0" algn="just">
              <a:buClr>
                <a:srgbClr val="000000"/>
              </a:buClr>
              <a:buSzTx/>
            </a:pPr>
            <a:r>
              <a:rPr lang="es-CO" sz="2400" b="1" kern="100" dirty="0">
                <a:solidFill>
                  <a:srgbClr val="00B050"/>
                </a:solidFill>
                <a:ea typeface="+mn-ea"/>
              </a:rPr>
              <a:t>Sede Nuevo Latir:</a:t>
            </a:r>
          </a:p>
          <a:p>
            <a:pPr marL="0" indent="0" algn="just"/>
            <a:r>
              <a:rPr lang="es-CO" sz="1800" kern="100" dirty="0">
                <a:solidFill>
                  <a:schemeClr val="tx1"/>
                </a:solidFill>
                <a:ea typeface="+mn-ea"/>
                <a:cs typeface="+mn-cs"/>
              </a:rPr>
              <a:t>   </a:t>
            </a:r>
            <a:endParaRPr lang="es-US" dirty="0">
              <a:solidFill>
                <a:schemeClr val="tx1"/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356259C-8E5A-E6D7-7357-26DFA7566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848280"/>
              </p:ext>
            </p:extLst>
          </p:nvPr>
        </p:nvGraphicFramePr>
        <p:xfrm>
          <a:off x="1507690" y="2421009"/>
          <a:ext cx="6509091" cy="1930721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548528">
                  <a:extLst>
                    <a:ext uri="{9D8B030D-6E8A-4147-A177-3AD203B41FA5}">
                      <a16:colId xmlns:a16="http://schemas.microsoft.com/office/drawing/2014/main" val="1635829781"/>
                    </a:ext>
                  </a:extLst>
                </a:gridCol>
                <a:gridCol w="2960563">
                  <a:extLst>
                    <a:ext uri="{9D8B030D-6E8A-4147-A177-3AD203B41FA5}">
                      <a16:colId xmlns:a16="http://schemas.microsoft.com/office/drawing/2014/main" val="329734630"/>
                    </a:ext>
                  </a:extLst>
                </a:gridCol>
              </a:tblGrid>
              <a:tr h="3580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00" dirty="0">
                          <a:effectLst/>
                        </a:rPr>
                        <a:t>Nombre Completo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00" dirty="0">
                          <a:effectLst/>
                        </a:rPr>
                        <a:t>Cargo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825211808"/>
                  </a:ext>
                </a:extLst>
              </a:tr>
              <a:tr h="26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kern="100" dirty="0">
                          <a:effectLst/>
                        </a:rPr>
                        <a:t> Liliana Rodríguez</a:t>
                      </a:r>
                      <a:endParaRPr lang="es-CO" sz="20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effectLst/>
                        </a:rPr>
                        <a:t> </a:t>
                      </a:r>
                      <a:r>
                        <a:rPr lang="es-CO" sz="2000" b="0" kern="100" dirty="0">
                          <a:effectLst/>
                        </a:rPr>
                        <a:t>Serv. Grales </a:t>
                      </a:r>
                      <a:r>
                        <a:rPr lang="es-CO" sz="2000" b="1" kern="100" dirty="0">
                          <a:effectLst/>
                        </a:rPr>
                        <a:t>- </a:t>
                      </a:r>
                      <a:r>
                        <a:rPr lang="es-CO" sz="2000" kern="100" dirty="0">
                          <a:effectLst/>
                        </a:rPr>
                        <a:t>Archivo</a:t>
                      </a:r>
                      <a:endParaRPr lang="es-CO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677411169"/>
                  </a:ext>
                </a:extLst>
              </a:tr>
              <a:tr h="268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kern="100" dirty="0">
                          <a:effectLst/>
                        </a:rPr>
                        <a:t> </a:t>
                      </a:r>
                      <a:r>
                        <a:rPr kumimoji="0" lang="es-CO" sz="2000" b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sym typeface="Arial"/>
                        </a:rPr>
                        <a:t>Sonia Herrera </a:t>
                      </a:r>
                      <a:endParaRPr lang="es-CO" sz="20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effectLst/>
                        </a:rPr>
                        <a:t> </a:t>
                      </a:r>
                      <a:r>
                        <a:rPr lang="es-CO" sz="2000" kern="100" dirty="0">
                          <a:effectLst/>
                        </a:rPr>
                        <a:t>Técnico Operativo</a:t>
                      </a:r>
                      <a:endParaRPr lang="es-CO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586140903"/>
                  </a:ext>
                </a:extLst>
              </a:tr>
              <a:tr h="314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kern="100" dirty="0">
                          <a:effectLst/>
                        </a:rPr>
                        <a:t> Nora Collazos</a:t>
                      </a:r>
                      <a:endParaRPr lang="es-CO" sz="20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200" kern="100" dirty="0">
                          <a:effectLst/>
                        </a:rPr>
                        <a:t> </a:t>
                      </a:r>
                      <a:r>
                        <a:rPr kumimoji="0" lang="es-CO" sz="2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r>
                        <a:rPr kumimoji="0" lang="es-CO" sz="20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Aux. de salud</a:t>
                      </a:r>
                      <a:endParaRPr kumimoji="0" lang="es-CO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Aptos" panose="020B0004020202020204" pitchFamily="34" charset="0"/>
                        <a:cs typeface="+mn-cs"/>
                        <a:sym typeface="Arial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288263355"/>
                  </a:ext>
                </a:extLst>
              </a:tr>
              <a:tr h="2622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000" b="0" kern="100" dirty="0">
                          <a:effectLst/>
                        </a:rPr>
                        <a:t> María del Pilar</a:t>
                      </a:r>
                      <a:endParaRPr lang="es-CO" sz="20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effectLst/>
                        </a:rPr>
                        <a:t> </a:t>
                      </a:r>
                      <a:r>
                        <a:rPr lang="es-CO" sz="2000" kern="100" dirty="0">
                          <a:effectLst/>
                        </a:rPr>
                        <a:t>Secretaria grado 05</a:t>
                      </a:r>
                      <a:endParaRPr lang="es-CO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340175973"/>
                  </a:ext>
                </a:extLst>
              </a:tr>
              <a:tr h="266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000" b="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Fernando Rios H.</a:t>
                      </a:r>
                      <a:endParaRPr lang="es-CO" sz="2000" b="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 kern="100" dirty="0">
                          <a:effectLst/>
                        </a:rPr>
                        <a:t> </a:t>
                      </a:r>
                      <a:r>
                        <a:rPr lang="es-CO" sz="2000" kern="100" dirty="0">
                          <a:effectLst/>
                        </a:rPr>
                        <a:t>Prof. Especializado</a:t>
                      </a:r>
                      <a:endParaRPr lang="es-CO" sz="10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665504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2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>
          <a:extLst>
            <a:ext uri="{FF2B5EF4-FFF2-40B4-BE49-F238E27FC236}">
              <a16:creationId xmlns:a16="http://schemas.microsoft.com/office/drawing/2014/main" id="{204F3843-1B76-81B9-A98D-7AC0AB69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5">
            <a:extLst>
              <a:ext uri="{FF2B5EF4-FFF2-40B4-BE49-F238E27FC236}">
                <a16:creationId xmlns:a16="http://schemas.microsoft.com/office/drawing/2014/main" id="{436822F9-A374-9193-7E20-7CA8452A96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1180" b="1180"/>
          <a:stretch/>
        </p:blipFill>
        <p:spPr>
          <a:xfrm>
            <a:off x="39737" y="61362"/>
            <a:ext cx="9064525" cy="502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5">
            <a:extLst>
              <a:ext uri="{FF2B5EF4-FFF2-40B4-BE49-F238E27FC236}">
                <a16:creationId xmlns:a16="http://schemas.microsoft.com/office/drawing/2014/main" id="{F928E1EB-1D03-3AA6-3710-8F9A658506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8" y="1217607"/>
            <a:ext cx="1399869" cy="3277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>
            <a:extLst>
              <a:ext uri="{FF2B5EF4-FFF2-40B4-BE49-F238E27FC236}">
                <a16:creationId xmlns:a16="http://schemas.microsoft.com/office/drawing/2014/main" id="{C612344A-CF65-5593-A05D-91A7D68FD51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5136" y="3896595"/>
            <a:ext cx="692066" cy="10317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CD7D3C0-2B57-29B9-AB41-E072F48AE4BA}"/>
              </a:ext>
            </a:extLst>
          </p:cNvPr>
          <p:cNvSpPr txBox="1">
            <a:spLocks/>
          </p:cNvSpPr>
          <p:nvPr/>
        </p:nvSpPr>
        <p:spPr>
          <a:xfrm>
            <a:off x="219075" y="185879"/>
            <a:ext cx="8969727" cy="444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buClr>
                <a:srgbClr val="000000"/>
              </a:buClr>
              <a:buSzTx/>
            </a:pPr>
            <a:r>
              <a:rPr lang="es-US" sz="2000" b="1" dirty="0">
                <a:solidFill>
                  <a:srgbClr val="00B050"/>
                </a:solidFill>
              </a:rPr>
              <a:t>TALENTO HUMANO</a:t>
            </a:r>
            <a:endParaRPr lang="es-CO" sz="2000" i="1" dirty="0">
              <a:solidFill>
                <a:srgbClr val="00B050"/>
              </a:solidFill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CFAF3784-2213-B3A7-7803-D0776BEAA795}"/>
              </a:ext>
            </a:extLst>
          </p:cNvPr>
          <p:cNvSpPr txBox="1">
            <a:spLocks/>
          </p:cNvSpPr>
          <p:nvPr/>
        </p:nvSpPr>
        <p:spPr>
          <a:xfrm>
            <a:off x="1247775" y="515632"/>
            <a:ext cx="7385456" cy="1466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/>
            <a:r>
              <a:rPr lang="es-MX" sz="2000" b="1" dirty="0">
                <a:solidFill>
                  <a:srgbClr val="00B050"/>
                </a:solidFill>
              </a:rPr>
              <a:t>Sede Isaías Duarte Cancino</a:t>
            </a:r>
            <a:endParaRPr lang="es-US" sz="2000" dirty="0">
              <a:solidFill>
                <a:srgbClr val="00B050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A475BE-AC88-7F7C-4544-96A8196887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156672"/>
              </p:ext>
            </p:extLst>
          </p:nvPr>
        </p:nvGraphicFramePr>
        <p:xfrm>
          <a:off x="1486306" y="1003373"/>
          <a:ext cx="6908393" cy="204122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668393">
                  <a:extLst>
                    <a:ext uri="{9D8B030D-6E8A-4147-A177-3AD203B41FA5}">
                      <a16:colId xmlns:a16="http://schemas.microsoft.com/office/drawing/2014/main" val="1635829781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329734630"/>
                    </a:ext>
                  </a:extLst>
                </a:gridCol>
              </a:tblGrid>
              <a:tr h="354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b="1" kern="100" dirty="0">
                          <a:effectLst/>
                        </a:rPr>
                        <a:t>Nombre Completo</a:t>
                      </a:r>
                      <a:endParaRPr lang="es-CO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00" dirty="0">
                          <a:effectLst/>
                        </a:rPr>
                        <a:t>Cargo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825211808"/>
                  </a:ext>
                </a:extLst>
              </a:tr>
              <a:tr h="2659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 dirty="0">
                          <a:effectLst/>
                          <a:latin typeface="+mn-lt"/>
                        </a:rPr>
                        <a:t>Claudia Cárdenas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kern="100" dirty="0">
                          <a:effectLst/>
                          <a:latin typeface="Arial" panose="020B0604020202020204" pitchFamily="34" charset="0"/>
                          <a:ea typeface="Aptos" panose="020B0004020202020204" pitchFamily="34" charset="0"/>
                        </a:rPr>
                        <a:t>Aux. Administrativo grado 04</a:t>
                      </a:r>
                      <a:endParaRPr lang="es-CO" sz="18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677411169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MX" sz="1800" b="0" kern="100" dirty="0">
                          <a:effectLst/>
                          <a:latin typeface="+mn-lt"/>
                        </a:rPr>
                        <a:t>Karen Agredo</a:t>
                      </a:r>
                      <a:endParaRPr kumimoji="0" lang="es-MX" sz="1800" b="0" i="0" u="none" strike="noStrike" kern="100" cap="none" spc="0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Herlinda Zuluaga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Celio Realpe                                     Andrés Casas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Angela Fernández Mejía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  <a:sym typeface="Arial"/>
                        </a:rPr>
                        <a:t>Aux. Administrativo grado 04</a:t>
                      </a: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Secretaria grado 05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  <a:sym typeface="Arial"/>
                        </a:rPr>
                        <a:t>Serv</a:t>
                      </a:r>
                      <a:r>
                        <a:rPr kumimoji="0" lang="es-MX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  <a:sym typeface="Arial"/>
                        </a:rPr>
                        <a:t>. Generales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  <a:sym typeface="Arial"/>
                        </a:rPr>
                        <a:t>Serv. Generales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Aptos" panose="020B0004020202020204" pitchFamily="34" charset="0"/>
                          <a:cs typeface="+mn-cs"/>
                          <a:sym typeface="Arial"/>
                        </a:rPr>
                        <a:t>Profesional Universitario</a:t>
                      </a: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586140903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B1E2B01-1EDE-6850-635E-B56DA69C8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441007"/>
              </p:ext>
            </p:extLst>
          </p:nvPr>
        </p:nvGraphicFramePr>
        <p:xfrm>
          <a:off x="1708946" y="3417596"/>
          <a:ext cx="5726105" cy="160293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3039005">
                  <a:extLst>
                    <a:ext uri="{9D8B030D-6E8A-4147-A177-3AD203B41FA5}">
                      <a16:colId xmlns:a16="http://schemas.microsoft.com/office/drawing/2014/main" val="1635829781"/>
                    </a:ext>
                  </a:extLst>
                </a:gridCol>
                <a:gridCol w="2687100">
                  <a:extLst>
                    <a:ext uri="{9D8B030D-6E8A-4147-A177-3AD203B41FA5}">
                      <a16:colId xmlns:a16="http://schemas.microsoft.com/office/drawing/2014/main" val="329734630"/>
                    </a:ext>
                  </a:extLst>
                </a:gridCol>
              </a:tblGrid>
              <a:tr h="3184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2400" b="1" kern="100" dirty="0">
                          <a:effectLst/>
                        </a:rPr>
                        <a:t>Nombre Completo</a:t>
                      </a:r>
                      <a:endParaRPr lang="es-CO" sz="16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1" kern="100" dirty="0">
                          <a:effectLst/>
                        </a:rPr>
                        <a:t>Cargo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825211808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b="0" kern="100" dirty="0">
                          <a:effectLst/>
                        </a:rPr>
                        <a:t>Leider David Moreno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800" kern="100" dirty="0">
                          <a:effectLst/>
                        </a:rPr>
                        <a:t> Contratista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677411169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 dirty="0">
                          <a:effectLst/>
                          <a:latin typeface="+mn-lt"/>
                        </a:rPr>
                        <a:t>Boris Rubiano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Contratista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1586140903"/>
                  </a:ext>
                </a:extLst>
              </a:tr>
              <a:tr h="238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 dirty="0">
                          <a:effectLst/>
                          <a:latin typeface="+mn-lt"/>
                        </a:rPr>
                        <a:t>Marco Rincón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Contratista - SED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2288263355"/>
                  </a:ext>
                </a:extLst>
              </a:tr>
              <a:tr h="4233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 dirty="0">
                          <a:effectLst/>
                          <a:latin typeface="+mn-lt"/>
                        </a:rPr>
                        <a:t>Amparo Loboa </a:t>
                      </a:r>
                      <a:endParaRPr lang="es-CO" sz="1800" b="0" kern="100" dirty="0">
                        <a:effectLst/>
                        <a:latin typeface="+mn-lt"/>
                      </a:endParaRPr>
                    </a:p>
                  </a:txBody>
                  <a:tcPr marL="51555" marR="515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kumimoji="0" lang="es-CO" sz="18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  <a:sym typeface="Arial"/>
                        </a:rPr>
                        <a:t>Contratista</a:t>
                      </a:r>
                      <a:endParaRPr lang="es-CO" sz="1200" kern="100" dirty="0">
                        <a:effectLst/>
                        <a:latin typeface="Arial" panose="020B0604020202020204" pitchFamily="34" charset="0"/>
                        <a:ea typeface="Aptos" panose="020B0004020202020204" pitchFamily="34" charset="0"/>
                      </a:endParaRPr>
                    </a:p>
                  </a:txBody>
                  <a:tcPr marL="51555" marR="51555" marT="0" marB="0"/>
                </a:tc>
                <a:extLst>
                  <a:ext uri="{0D108BD9-81ED-4DB2-BD59-A6C34878D82A}">
                    <a16:rowId xmlns:a16="http://schemas.microsoft.com/office/drawing/2014/main" val="316707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7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</TotalTime>
  <Words>645</Words>
  <Application>Microsoft Office PowerPoint</Application>
  <PresentationFormat>Presentación en pantalla (16:9)</PresentationFormat>
  <Paragraphs>128</Paragraphs>
  <Slides>10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Wingdings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Milena Vasquez</dc:creator>
  <cp:lastModifiedBy>Angela Fernandez Mejia</cp:lastModifiedBy>
  <cp:revision>69</cp:revision>
  <dcterms:modified xsi:type="dcterms:W3CDTF">2026-02-23T22:51:56Z</dcterms:modified>
</cp:coreProperties>
</file>