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9" r:id="rId6"/>
    <p:sldId id="270" r:id="rId7"/>
    <p:sldId id="273" r:id="rId8"/>
    <p:sldId id="271" r:id="rId9"/>
    <p:sldId id="274" r:id="rId10"/>
    <p:sldId id="272" r:id="rId11"/>
    <p:sldId id="264" r:id="rId12"/>
  </p:sldIdLst>
  <p:sldSz cx="18288000" cy="10287000"/>
  <p:notesSz cx="6858000" cy="9144000"/>
  <p:embeddedFontLst>
    <p:embeddedFont>
      <p:font typeface="Montaser Arabic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Wed+1l/aZ662To/6402Q0ECZr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3F"/>
    <a:srgbClr val="D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AB11C2-FADD-4AE1-B2BE-F2FA5758C7E8}">
  <a:tblStyle styleId="{DAAB11C2-FADD-4AE1-B2BE-F2FA5758C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alberto lozano" userId="ba65b2a853e6c39b" providerId="LiveId" clId="{BFA6B2E0-6FF1-47FC-A9B2-5053E1C07AFA}"/>
    <pc:docChg chg="delSld">
      <pc:chgData name="hugo alberto lozano" userId="ba65b2a853e6c39b" providerId="LiveId" clId="{BFA6B2E0-6FF1-47FC-A9B2-5053E1C07AFA}" dt="2026-02-24T14:02:48.502" v="1" actId="47"/>
      <pc:docMkLst>
        <pc:docMk/>
      </pc:docMkLst>
      <pc:sldChg chg="del">
        <pc:chgData name="hugo alberto lozano" userId="ba65b2a853e6c39b" providerId="LiveId" clId="{BFA6B2E0-6FF1-47FC-A9B2-5053E1C07AFA}" dt="2026-02-24T14:02:48.502" v="1" actId="47"/>
        <pc:sldMkLst>
          <pc:docMk/>
          <pc:sldMk cId="0" sldId="265"/>
        </pc:sldMkLst>
      </pc:sldChg>
      <pc:sldChg chg="del">
        <pc:chgData name="hugo alberto lozano" userId="ba65b2a853e6c39b" providerId="LiveId" clId="{BFA6B2E0-6FF1-47FC-A9B2-5053E1C07AFA}" dt="2026-02-24T14:02:44.444" v="0" actId="47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759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81DC5260-0463-8C5E-221B-E91E647C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0CE433C4-453A-E05D-A732-74E449B27F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7:notes">
            <a:extLst>
              <a:ext uri="{FF2B5EF4-FFF2-40B4-BE49-F238E27FC236}">
                <a16:creationId xmlns:a16="http://schemas.microsoft.com/office/drawing/2014/main" id="{32AEE63E-18AD-EBF5-CA9C-3446FE9A1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32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38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81DC5260-0463-8C5E-221B-E91E647C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0CE433C4-453A-E05D-A732-74E449B27F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>
            <a:extLst>
              <a:ext uri="{FF2B5EF4-FFF2-40B4-BE49-F238E27FC236}">
                <a16:creationId xmlns:a16="http://schemas.microsoft.com/office/drawing/2014/main" id="{32AEE63E-18AD-EBF5-CA9C-3446FE9A1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869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69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81DC5260-0463-8C5E-221B-E91E647C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0CE433C4-453A-E05D-A732-74E449B27F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>
            <a:extLst>
              <a:ext uri="{FF2B5EF4-FFF2-40B4-BE49-F238E27FC236}">
                <a16:creationId xmlns:a16="http://schemas.microsoft.com/office/drawing/2014/main" id="{32AEE63E-18AD-EBF5-CA9C-3446FE9A1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48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495697" y="3924300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 rot="-1785419">
            <a:off x="7289765" y="-3100058"/>
            <a:ext cx="8616436" cy="9664863"/>
            <a:chOff x="0" y="-47625"/>
            <a:chExt cx="2269349" cy="254547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2269349" cy="2497853"/>
            </a:xfrm>
            <a:custGeom>
              <a:avLst/>
              <a:gdLst/>
              <a:ahLst/>
              <a:cxnLst/>
              <a:rect l="l" t="t" r="r" b="b"/>
              <a:pathLst>
                <a:path w="2269349" h="2497853" extrusionOk="0">
                  <a:moveTo>
                    <a:pt x="0" y="0"/>
                  </a:moveTo>
                  <a:lnTo>
                    <a:pt x="2269349" y="0"/>
                  </a:lnTo>
                  <a:lnTo>
                    <a:pt x="2269349" y="2497853"/>
                  </a:lnTo>
                  <a:lnTo>
                    <a:pt x="0" y="2497853"/>
                  </a:lnTo>
                  <a:close/>
                </a:path>
              </a:pathLst>
            </a:custGeom>
            <a:gradFill>
              <a:gsLst>
                <a:gs pos="0">
                  <a:srgbClr val="838383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-47625"/>
              <a:ext cx="2269349" cy="2545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 rot="3650619">
            <a:off x="6423729" y="210060"/>
            <a:ext cx="13408717" cy="6507324"/>
          </a:xfrm>
          <a:custGeom>
            <a:avLst/>
            <a:gdLst/>
            <a:ahLst/>
            <a:cxnLst/>
            <a:rect l="l" t="t" r="r" b="b"/>
            <a:pathLst>
              <a:path w="13408717" h="6507324" extrusionOk="0">
                <a:moveTo>
                  <a:pt x="0" y="0"/>
                </a:moveTo>
                <a:lnTo>
                  <a:pt x="13408717" y="0"/>
                </a:lnTo>
                <a:lnTo>
                  <a:pt x="13408717" y="6507325"/>
                </a:lnTo>
                <a:lnTo>
                  <a:pt x="0" y="6507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1000"/>
            </a:blip>
            <a:stretch>
              <a:fillRect t="-264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762847" y="13518"/>
            <a:ext cx="11074941" cy="9019709"/>
          </a:xfrm>
          <a:custGeom>
            <a:avLst/>
            <a:gdLst/>
            <a:ahLst/>
            <a:cxnLst/>
            <a:rect l="l" t="t" r="r" b="b"/>
            <a:pathLst>
              <a:path w="416818" h="346723" extrusionOk="0">
                <a:moveTo>
                  <a:pt x="213618" y="0"/>
                </a:moveTo>
                <a:lnTo>
                  <a:pt x="0" y="0"/>
                </a:lnTo>
                <a:lnTo>
                  <a:pt x="203200" y="346723"/>
                </a:lnTo>
                <a:lnTo>
                  <a:pt x="416818" y="346723"/>
                </a:lnTo>
                <a:lnTo>
                  <a:pt x="21361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2385" r="-12384"/>
            </a:stretch>
          </a:blipFill>
          <a:ln w="104775" cap="sq" cmpd="sng">
            <a:solidFill>
              <a:srgbClr val="FBFBF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3067803" y="4523373"/>
            <a:ext cx="5234945" cy="10987399"/>
          </a:xfrm>
          <a:custGeom>
            <a:avLst/>
            <a:gdLst/>
            <a:ahLst/>
            <a:cxnLst/>
            <a:rect l="l" t="t" r="r" b="b"/>
            <a:pathLst>
              <a:path w="6262362" h="11142834" extrusionOk="0">
                <a:moveTo>
                  <a:pt x="0" y="0"/>
                </a:moveTo>
                <a:lnTo>
                  <a:pt x="6262362" y="0"/>
                </a:lnTo>
                <a:lnTo>
                  <a:pt x="6262362" y="11142834"/>
                </a:lnTo>
                <a:lnTo>
                  <a:pt x="0" y="11142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7578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 rot="-1817500">
            <a:off x="15837065" y="-2013260"/>
            <a:ext cx="3086100" cy="8823955"/>
            <a:chOff x="0" y="-47625"/>
            <a:chExt cx="812800" cy="2324005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812800" cy="2276380"/>
            </a:xfrm>
            <a:custGeom>
              <a:avLst/>
              <a:gdLst/>
              <a:ahLst/>
              <a:cxnLst/>
              <a:rect l="l" t="t" r="r" b="b"/>
              <a:pathLst>
                <a:path w="812800" h="227638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276380"/>
                  </a:lnTo>
                  <a:lnTo>
                    <a:pt x="0" y="2276380"/>
                  </a:lnTo>
                  <a:close/>
                </a:path>
              </a:pathLst>
            </a:custGeom>
            <a:solidFill>
              <a:srgbClr val="1D7C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0" y="-47625"/>
              <a:ext cx="812800" cy="2324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"/>
          <p:cNvSpPr/>
          <p:nvPr/>
        </p:nvSpPr>
        <p:spPr>
          <a:xfrm>
            <a:off x="1028700" y="1028700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71425" y="3926006"/>
            <a:ext cx="4902761" cy="75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83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Informe de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771425" y="4761316"/>
            <a:ext cx="11026667" cy="131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7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US" sz="8800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 Financiera </a:t>
            </a:r>
            <a:endParaRPr dirty="0"/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7D1F9C9-7FBB-0C87-B90C-F5DFF66646CA}"/>
              </a:ext>
            </a:extLst>
          </p:cNvPr>
          <p:cNvSpPr txBox="1"/>
          <p:nvPr/>
        </p:nvSpPr>
        <p:spPr>
          <a:xfrm>
            <a:off x="771425" y="8476316"/>
            <a:ext cx="7669559" cy="89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rtl="0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83" b="1" dirty="0" err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Vigencia</a:t>
            </a:r>
            <a:r>
              <a:rPr lang="en-US" sz="6183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lang="en-US" sz="6600" dirty="0"/>
          </a:p>
        </p:txBody>
      </p:sp>
      <p:sp>
        <p:nvSpPr>
          <p:cNvPr id="4" name="Google Shape;101;p1">
            <a:extLst>
              <a:ext uri="{FF2B5EF4-FFF2-40B4-BE49-F238E27FC236}">
                <a16:creationId xmlns:a16="http://schemas.microsoft.com/office/drawing/2014/main" id="{488B974A-3D5E-D511-B563-F2B4935D7D5A}"/>
              </a:ext>
            </a:extLst>
          </p:cNvPr>
          <p:cNvSpPr txBox="1"/>
          <p:nvPr/>
        </p:nvSpPr>
        <p:spPr>
          <a:xfrm>
            <a:off x="771425" y="6234095"/>
            <a:ext cx="9538700" cy="208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BB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Institución </a:t>
            </a:r>
            <a:r>
              <a:rPr lang="en-US" sz="7200" b="1" dirty="0" err="1">
                <a:solidFill>
                  <a:srgbClr val="FBB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Educativa</a:t>
            </a:r>
            <a:r>
              <a:rPr lang="en-US" sz="7200" b="1" dirty="0">
                <a:solidFill>
                  <a:srgbClr val="FBB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BB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</a:t>
            </a:r>
            <a:r>
              <a:rPr lang="en-US" sz="7200" b="1" dirty="0" err="1">
                <a:solidFill>
                  <a:srgbClr val="FBB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Latir</a:t>
            </a:r>
            <a:r>
              <a:rPr lang="en-US" sz="7200" b="1" dirty="0">
                <a:solidFill>
                  <a:srgbClr val="FBB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3978418" y="2519923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-2010554" y="0"/>
            <a:ext cx="8720709" cy="10330149"/>
          </a:xfrm>
          <a:custGeom>
            <a:avLst/>
            <a:gdLst/>
            <a:ahLst/>
            <a:cxnLst/>
            <a:rect l="l" t="t" r="r" b="b"/>
            <a:pathLst>
              <a:path w="11627612" h="13773531" extrusionOk="0">
                <a:moveTo>
                  <a:pt x="11627612" y="1016"/>
                </a:moveTo>
                <a:cubicBezTo>
                  <a:pt x="11622151" y="27432"/>
                  <a:pt x="11617071" y="53721"/>
                  <a:pt x="11611102" y="79883"/>
                </a:cubicBezTo>
                <a:cubicBezTo>
                  <a:pt x="11481943" y="649986"/>
                  <a:pt x="11352657" y="1219962"/>
                  <a:pt x="11223371" y="1790192"/>
                </a:cubicBezTo>
                <a:cubicBezTo>
                  <a:pt x="11032490" y="2633218"/>
                  <a:pt x="10842117" y="3476371"/>
                  <a:pt x="10650982" y="4319270"/>
                </a:cubicBezTo>
                <a:cubicBezTo>
                  <a:pt x="10416159" y="5354447"/>
                  <a:pt x="10180701" y="6389497"/>
                  <a:pt x="9946005" y="7424801"/>
                </a:cubicBezTo>
                <a:cubicBezTo>
                  <a:pt x="9743694" y="8316722"/>
                  <a:pt x="9541764" y="9208516"/>
                  <a:pt x="9339707" y="10100564"/>
                </a:cubicBezTo>
                <a:cubicBezTo>
                  <a:pt x="9162161" y="10884154"/>
                  <a:pt x="8984996" y="11667490"/>
                  <a:pt x="8807196" y="12450953"/>
                </a:cubicBezTo>
                <a:cubicBezTo>
                  <a:pt x="8707247" y="12891516"/>
                  <a:pt x="8606536" y="13331952"/>
                  <a:pt x="8506079" y="13772514"/>
                </a:cubicBezTo>
                <a:cubicBezTo>
                  <a:pt x="5687187" y="13772514"/>
                  <a:pt x="2868549" y="13772389"/>
                  <a:pt x="49911" y="13773531"/>
                </a:cubicBezTo>
                <a:cubicBezTo>
                  <a:pt x="9144" y="13773531"/>
                  <a:pt x="0" y="13764515"/>
                  <a:pt x="0" y="13724001"/>
                </a:cubicBezTo>
                <a:cubicBezTo>
                  <a:pt x="1016" y="9165844"/>
                  <a:pt x="1016" y="4607687"/>
                  <a:pt x="0" y="49530"/>
                </a:cubicBezTo>
                <a:cubicBezTo>
                  <a:pt x="0" y="9017"/>
                  <a:pt x="9144" y="0"/>
                  <a:pt x="49911" y="0"/>
                </a:cubicBezTo>
                <a:cubicBezTo>
                  <a:pt x="3909060" y="1016"/>
                  <a:pt x="7768336" y="1016"/>
                  <a:pt x="11627612" y="101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8838" r="-388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10800000">
            <a:off x="4032466" y="-2"/>
            <a:ext cx="14255534" cy="1226535"/>
          </a:xfrm>
          <a:custGeom>
            <a:avLst/>
            <a:gdLst/>
            <a:ahLst/>
            <a:cxnLst/>
            <a:rect l="l" t="t" r="r" b="b"/>
            <a:pathLst>
              <a:path w="14255534" h="1226535" extrusionOk="0">
                <a:moveTo>
                  <a:pt x="14255534" y="1226535"/>
                </a:moveTo>
                <a:lnTo>
                  <a:pt x="0" y="1226535"/>
                </a:lnTo>
                <a:lnTo>
                  <a:pt x="0" y="0"/>
                </a:lnTo>
                <a:lnTo>
                  <a:pt x="14255534" y="0"/>
                </a:lnTo>
                <a:lnTo>
                  <a:pt x="14255534" y="12265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919" b="-24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17937" y="502497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6033449" y="-396452"/>
            <a:ext cx="11413278" cy="17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14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Gastos </a:t>
            </a:r>
            <a:r>
              <a:rPr lang="es-MX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vigencia 2025</a:t>
            </a:r>
            <a:endParaRPr lang="es-MX" sz="5400" dirty="0"/>
          </a:p>
        </p:txBody>
      </p:sp>
      <p:sp>
        <p:nvSpPr>
          <p:cNvPr id="199" name="Google Shape;199;p6"/>
          <p:cNvSpPr/>
          <p:nvPr/>
        </p:nvSpPr>
        <p:spPr>
          <a:xfrm>
            <a:off x="-279048" y="6172277"/>
            <a:ext cx="5783797" cy="4323388"/>
          </a:xfrm>
          <a:custGeom>
            <a:avLst/>
            <a:gdLst/>
            <a:ahLst/>
            <a:cxnLst/>
            <a:rect l="l" t="t" r="r" b="b"/>
            <a:pathLst>
              <a:path w="5783797" h="4323388" extrusionOk="0">
                <a:moveTo>
                  <a:pt x="5783797" y="4323388"/>
                </a:moveTo>
                <a:lnTo>
                  <a:pt x="0" y="4323388"/>
                </a:lnTo>
                <a:lnTo>
                  <a:pt x="0" y="0"/>
                </a:lnTo>
                <a:lnTo>
                  <a:pt x="5783797" y="0"/>
                </a:lnTo>
                <a:lnTo>
                  <a:pt x="5783797" y="432338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0022289" y="9858758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12566936" y="9866151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4613340" y="9858758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/>
          </a:p>
        </p:txBody>
      </p:sp>
      <p:graphicFrame>
        <p:nvGraphicFramePr>
          <p:cNvPr id="2" name="Google Shape;203;p6">
            <a:extLst>
              <a:ext uri="{FF2B5EF4-FFF2-40B4-BE49-F238E27FC236}">
                <a16:creationId xmlns:a16="http://schemas.microsoft.com/office/drawing/2014/main" id="{F437789C-2867-C058-1391-80EF02B1E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942744"/>
              </p:ext>
            </p:extLst>
          </p:nvPr>
        </p:nvGraphicFramePr>
        <p:xfrm>
          <a:off x="1461476" y="2745041"/>
          <a:ext cx="16354140" cy="457200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2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3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RUBRO PRESUPUESTAL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CONTRATISTA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PAGOS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DETALLE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r>
                        <a:rPr lang="es-ES" sz="1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ACTIVIDADES PEDAGÓGICAS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r>
                        <a:rPr lang="es-ES" sz="1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TOTAL: 34,997,060.00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PRODUSERV COLOMBIA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4,867,015.00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1:</a:t>
                      </a: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Compra de juegos de ajedrez enrollables centro de aprendizaje Aprendiendo Matemáticas, hilos chinos para centro de interés Tejiendo Saberes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2:</a:t>
                      </a: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Alquiler de mesas con sus respectivos manteles para evento de entrega de símbolos de la Institución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242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n-US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RUBIEL SANTOS SALAZAR CUELLAR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5,642,000.00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Suministros para proyectos PRAES Gestión de Riesgo y Huerta Escolar (bultos de tierra, litro de manta maleza, alicates, serrucho, manguera, galones de pinturas, brochas, rodillos, entre otros) para la Institución Educativa Nuevo Latir y su sede Isaías Duarte Cancino</a:t>
                      </a:r>
                      <a:endParaRPr lang="es-MX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433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0"/>
                          <a:ea typeface="Arial"/>
                          <a:cs typeface="Montaser Arabic" panose="020B0604020202020204" charset="0"/>
                          <a:sym typeface="Arial"/>
                        </a:rPr>
                        <a:t>TOTAL PAGOS EFECTUADOS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0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Montaser Arabic" panose="020B0604020202020204" charset="0"/>
                          <a:cs typeface="Montaser Arabic" panose="020B0604020202020204" charset="0"/>
                        </a:rPr>
                        <a:t>430,658,695.00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0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1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12522956" y="6172200"/>
            <a:ext cx="5765044" cy="4114800"/>
          </a:xfrm>
          <a:custGeom>
            <a:avLst/>
            <a:gdLst/>
            <a:ahLst/>
            <a:cxnLst/>
            <a:rect l="l" t="t" r="r" b="b"/>
            <a:pathLst>
              <a:path w="5765044" h="4114800" extrusionOk="0">
                <a:moveTo>
                  <a:pt x="0" y="0"/>
                </a:moveTo>
                <a:lnTo>
                  <a:pt x="5765044" y="0"/>
                </a:lnTo>
                <a:lnTo>
                  <a:pt x="5765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16237775" y="1013313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 rot="10800000">
            <a:off x="0" y="0"/>
            <a:ext cx="4761959" cy="3059558"/>
          </a:xfrm>
          <a:custGeom>
            <a:avLst/>
            <a:gdLst/>
            <a:ahLst/>
            <a:cxnLst/>
            <a:rect l="l" t="t" r="r" b="b"/>
            <a:pathLst>
              <a:path w="4761959" h="3059558" extrusionOk="0">
                <a:moveTo>
                  <a:pt x="0" y="0"/>
                </a:moveTo>
                <a:lnTo>
                  <a:pt x="4761959" y="0"/>
                </a:lnTo>
                <a:lnTo>
                  <a:pt x="4761959" y="3059558"/>
                </a:lnTo>
                <a:lnTo>
                  <a:pt x="0" y="3059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9" name="Google Shape;239;p10"/>
          <p:cNvGraphicFramePr/>
          <p:nvPr>
            <p:extLst>
              <p:ext uri="{D42A27DB-BD31-4B8C-83A1-F6EECF244321}">
                <p14:modId xmlns:p14="http://schemas.microsoft.com/office/powerpoint/2010/main" val="3428283637"/>
              </p:ext>
            </p:extLst>
          </p:nvPr>
        </p:nvGraphicFramePr>
        <p:xfrm>
          <a:off x="3276600" y="2688666"/>
          <a:ext cx="11734800" cy="386080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VALOR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RECAUDOS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999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459,126,686.00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PAGOS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430,658,695.00</a:t>
                      </a:r>
                      <a:endParaRPr sz="1999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GASTOS POR EJECUTAR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28,467,991.00</a:t>
                      </a:r>
                      <a:endParaRPr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0" name="Google Shape;240;p10"/>
          <p:cNvGraphicFramePr/>
          <p:nvPr>
            <p:extLst>
              <p:ext uri="{D42A27DB-BD31-4B8C-83A1-F6EECF244321}">
                <p14:modId xmlns:p14="http://schemas.microsoft.com/office/powerpoint/2010/main" val="1210696972"/>
              </p:ext>
            </p:extLst>
          </p:nvPr>
        </p:nvGraphicFramePr>
        <p:xfrm>
          <a:off x="3276600" y="6692900"/>
          <a:ext cx="11734800" cy="210820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7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PRESUPUESTO EJECUTADO</a:t>
                      </a:r>
                      <a:endParaRPr sz="20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99"/>
                        <a:buFont typeface="Arial"/>
                        <a:buNone/>
                      </a:pPr>
                      <a:r>
                        <a:rPr lang="en-US" sz="1999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94%</a:t>
                      </a:r>
                      <a:endParaRPr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7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PRESUPUESTO POR EJECUTAR</a:t>
                      </a:r>
                      <a:endParaRPr sz="20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99"/>
                        <a:buFont typeface="Arial"/>
                        <a:buNone/>
                      </a:pPr>
                      <a:r>
                        <a:rPr lang="en-US" sz="1999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6%</a:t>
                      </a:r>
                      <a:endParaRPr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" name="Google Shape;241;p10"/>
          <p:cNvSpPr txBox="1"/>
          <p:nvPr/>
        </p:nvSpPr>
        <p:spPr>
          <a:xfrm>
            <a:off x="4483289" y="1485900"/>
            <a:ext cx="9321421" cy="97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6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Disponible a Diciembre 2025</a:t>
            </a:r>
            <a:endParaRPr lang="en-US" sz="4400" dirty="0"/>
          </a:p>
        </p:txBody>
      </p:sp>
      <p:sp>
        <p:nvSpPr>
          <p:cNvPr id="242" name="Google Shape;242;p10"/>
          <p:cNvSpPr txBox="1"/>
          <p:nvPr/>
        </p:nvSpPr>
        <p:spPr>
          <a:xfrm>
            <a:off x="706339" y="9678219"/>
            <a:ext cx="3282110" cy="42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FC5E44"/>
                </a:solidFill>
                <a:latin typeface="Arial"/>
                <a:ea typeface="Arial"/>
                <a:cs typeface="Arial"/>
                <a:sym typeface="Arial"/>
              </a:rPr>
              <a:t>@cpa_consultoria /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8380507" y="9698671"/>
            <a:ext cx="2668493" cy="40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6">
                <a:solidFill>
                  <a:srgbClr val="FC5E44"/>
                </a:solidFill>
                <a:latin typeface="Arial"/>
                <a:ea typeface="Arial"/>
                <a:cs typeface="Arial"/>
                <a:sym typeface="Arial"/>
              </a:rPr>
              <a:t>+57 302 4210516 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3845640" y="9678219"/>
            <a:ext cx="4487606" cy="42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FC5E44"/>
                </a:solidFill>
                <a:latin typeface="Arial"/>
                <a:ea typeface="Arial"/>
                <a:cs typeface="Arial"/>
                <a:sym typeface="Arial"/>
              </a:rPr>
              <a:t>www.cpaconsultoria.com.co /</a:t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187102" y="9486900"/>
            <a:ext cx="613013" cy="613013"/>
          </a:xfrm>
          <a:custGeom>
            <a:avLst/>
            <a:gdLst/>
            <a:ahLst/>
            <a:cxnLst/>
            <a:rect l="l" t="t" r="r" b="b"/>
            <a:pathLst>
              <a:path w="613013" h="613013" extrusionOk="0">
                <a:moveTo>
                  <a:pt x="0" y="0"/>
                </a:moveTo>
                <a:lnTo>
                  <a:pt x="613013" y="0"/>
                </a:lnTo>
                <a:lnTo>
                  <a:pt x="613013" y="613012"/>
                </a:lnTo>
                <a:lnTo>
                  <a:pt x="0" y="613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323917" y="9620911"/>
            <a:ext cx="339384" cy="344990"/>
          </a:xfrm>
          <a:custGeom>
            <a:avLst/>
            <a:gdLst/>
            <a:ahLst/>
            <a:cxnLst/>
            <a:rect l="l" t="t" r="r" b="b"/>
            <a:pathLst>
              <a:path w="339384" h="344990" extrusionOk="0">
                <a:moveTo>
                  <a:pt x="0" y="0"/>
                </a:moveTo>
                <a:lnTo>
                  <a:pt x="339383" y="0"/>
                </a:lnTo>
                <a:lnTo>
                  <a:pt x="339383" y="344990"/>
                </a:lnTo>
                <a:lnTo>
                  <a:pt x="0" y="344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824" r="-8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76" b="-92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flipH="1">
            <a:off x="0" y="5015639"/>
            <a:ext cx="9694458" cy="5271361"/>
          </a:xfrm>
          <a:custGeom>
            <a:avLst/>
            <a:gdLst/>
            <a:ahLst/>
            <a:cxnLst/>
            <a:rect l="l" t="t" r="r" b="b"/>
            <a:pathLst>
              <a:path w="9694458" h="5271361" extrusionOk="0">
                <a:moveTo>
                  <a:pt x="9694458" y="0"/>
                </a:moveTo>
                <a:lnTo>
                  <a:pt x="0" y="0"/>
                </a:lnTo>
                <a:lnTo>
                  <a:pt x="0" y="5271361"/>
                </a:lnTo>
                <a:lnTo>
                  <a:pt x="9694458" y="5271361"/>
                </a:lnTo>
                <a:lnTo>
                  <a:pt x="9694458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2"/>
          <p:cNvCxnSpPr/>
          <p:nvPr/>
        </p:nvCxnSpPr>
        <p:spPr>
          <a:xfrm>
            <a:off x="-5036236" y="1063941"/>
            <a:ext cx="6492240" cy="0"/>
          </a:xfrm>
          <a:prstGeom prst="straightConnector1">
            <a:avLst/>
          </a:prstGeom>
          <a:noFill/>
          <a:ln w="38100" cap="flat" cmpd="sng">
            <a:solidFill>
              <a:srgbClr val="0A5F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 rot="10800000">
            <a:off x="12726111" y="-246842"/>
            <a:ext cx="5807749" cy="6137647"/>
          </a:xfrm>
          <a:custGeom>
            <a:avLst/>
            <a:gdLst/>
            <a:ahLst/>
            <a:cxnLst/>
            <a:rect l="l" t="t" r="r" b="b"/>
            <a:pathLst>
              <a:path w="5807749" h="6137647" extrusionOk="0">
                <a:moveTo>
                  <a:pt x="5807749" y="6137647"/>
                </a:moveTo>
                <a:lnTo>
                  <a:pt x="0" y="6137647"/>
                </a:lnTo>
                <a:lnTo>
                  <a:pt x="0" y="0"/>
                </a:lnTo>
                <a:lnTo>
                  <a:pt x="5807749" y="0"/>
                </a:lnTo>
                <a:lnTo>
                  <a:pt x="5807749" y="613764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631409" y="262022"/>
            <a:ext cx="9978864" cy="160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2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Ingresos en la vigencia 2025</a:t>
            </a:r>
            <a:endParaRPr lang="es-MX" sz="5400"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-175405" y="9868235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2199254" y="9897173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 dirty="0"/>
          </a:p>
        </p:txBody>
      </p:sp>
      <p:sp>
        <p:nvSpPr>
          <p:cNvPr id="115" name="Google Shape;115;p2"/>
          <p:cNvSpPr txBox="1"/>
          <p:nvPr/>
        </p:nvSpPr>
        <p:spPr>
          <a:xfrm>
            <a:off x="4197928" y="9897173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 dirty="0"/>
          </a:p>
        </p:txBody>
      </p:sp>
      <p:graphicFrame>
        <p:nvGraphicFramePr>
          <p:cNvPr id="3" name="Google Shape;111;p2">
            <a:extLst>
              <a:ext uri="{FF2B5EF4-FFF2-40B4-BE49-F238E27FC236}">
                <a16:creationId xmlns:a16="http://schemas.microsoft.com/office/drawing/2014/main" id="{2523BFBD-2CDC-9EAC-EFDA-A6C38FE13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995711"/>
              </p:ext>
            </p:extLst>
          </p:nvPr>
        </p:nvGraphicFramePr>
        <p:xfrm>
          <a:off x="1631409" y="2173193"/>
          <a:ext cx="13583120" cy="6985841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5916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4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0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DESCRIPCIÓN</a:t>
                      </a:r>
                      <a:endParaRPr sz="2000" u="none" strike="noStrike" cap="none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85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PRESUPUESTO DEFINITIVO</a:t>
                      </a:r>
                      <a:endParaRPr sz="2000" u="none" strike="noStrike" cap="none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85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RECAUDO</a:t>
                      </a:r>
                      <a:endParaRPr sz="2000" u="none" strike="noStrike" cap="none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8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INGRESOS OPERACIONALES</a:t>
                      </a:r>
                      <a:endParaRPr sz="2000" u="none" strike="noStrike" cap="none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ARRENDAMIENTOS</a:t>
                      </a:r>
                      <a:endParaRPr sz="2000" kern="120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6,225,000.00</a:t>
                      </a:r>
                      <a:endParaRPr sz="2000" kern="120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5,284,000.00</a:t>
                      </a:r>
                      <a:endParaRPr sz="2000" kern="120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97177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</a:rPr>
                        <a:t>CERTIFICADOS </a:t>
                      </a:r>
                      <a:endParaRPr sz="2000" kern="120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4,100,000.00</a:t>
                      </a:r>
                      <a:endParaRPr sz="2000" kern="120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3,431,035.00</a:t>
                      </a:r>
                      <a:endParaRPr sz="2000" kern="120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</a:rPr>
                        <a:t>TOTAL INGRESOS OPERACIONALES</a:t>
                      </a:r>
                      <a:endParaRPr sz="2000" b="1" kern="1200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10,325,000.00</a:t>
                      </a: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8,715,035.00</a:t>
                      </a: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TRANSFERENCIAS RECIBIDAS</a:t>
                      </a:r>
                      <a:endParaRPr sz="2000" u="none" strike="noStrike" cap="none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GRATUIDAD S.G.P.</a:t>
                      </a:r>
                      <a:endParaRPr sz="2000" u="none" strike="noStrike" cap="none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337,758,470.00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337,758,470.00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FORMACION INTEGRAL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34,411,463.00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34,411,463.00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EDUCACION INICIAL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6,337,239.00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6,337,239.00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8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OTRAS TRANSFERENCIAS DEL MUNICIPIO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latin typeface="+mj-lt"/>
                          <a:cs typeface="Montaser Arabic" panose="020B0604020202020204" charset="-78"/>
                        </a:rPr>
                        <a:t>36,390,900.00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36,390,900.00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4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TOTAL TRANSFERENCIAS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latin typeface="+mj-lt"/>
                          <a:cs typeface="Montaser Arabic" panose="020B0604020202020204" charset="-78"/>
                        </a:rPr>
                        <a:t>414,898,072.00</a:t>
                      </a:r>
                      <a:endParaRPr lang="es-ES" sz="2000" b="1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>
                          <a:latin typeface="+mj-lt"/>
                          <a:cs typeface="Montaser Arabic" panose="020B0604020202020204" charset="-78"/>
                        </a:rPr>
                        <a:t>414,898,072.00</a:t>
                      </a: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149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RECURSOS DE CAPITAL</a:t>
                      </a:r>
                      <a:endParaRPr sz="2000" u="none" strike="noStrike" cap="none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RENDIMIENTOS FINANCIEROS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14,300.00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42,336.00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>
                          <a:latin typeface="+mj-lt"/>
                          <a:cs typeface="Montaser Arabic" panose="020B0604020202020204" charset="-78"/>
                        </a:rPr>
                        <a:t>DONACIONES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0.00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3,875,000.00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480611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RECURSOS DEL BALANCE</a:t>
                      </a: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31,596,243.00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dirty="0">
                          <a:latin typeface="+mj-lt"/>
                          <a:cs typeface="Montaser Arabic" panose="020B0604020202020204" charset="-78"/>
                        </a:rPr>
                        <a:t>31,596,243.00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TOTAL RECURSOS DE CAPITAL</a:t>
                      </a:r>
                      <a:endParaRPr sz="200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b="1" dirty="0">
                          <a:latin typeface="+mj-lt"/>
                          <a:cs typeface="Montaser Arabic" panose="020B0604020202020204" charset="-78"/>
                        </a:rPr>
                        <a:t>31,610,543.00</a:t>
                      </a:r>
                      <a:endParaRPr sz="2000" b="1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2000" b="1" dirty="0">
                          <a:latin typeface="+mj-lt"/>
                          <a:cs typeface="Montaser Arabic" panose="020B0604020202020204" charset="-78"/>
                        </a:rPr>
                        <a:t>35,513,579.00</a:t>
                      </a:r>
                      <a:endParaRPr sz="2000" b="1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1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TOTAL INGRESOS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85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b="1" dirty="0">
                          <a:solidFill>
                            <a:schemeClr val="bg1"/>
                          </a:solidFill>
                          <a:latin typeface="+mj-lt"/>
                          <a:cs typeface="Montaser Arabic" panose="020B0604020202020204" charset="-78"/>
                        </a:rPr>
                        <a:t>456,833,615.00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85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2000" b="1" dirty="0">
                          <a:solidFill>
                            <a:schemeClr val="bg1"/>
                          </a:solidFill>
                          <a:latin typeface="+mj-lt"/>
                          <a:cs typeface="Montaser Arabic" panose="020B0604020202020204" charset="-78"/>
                        </a:rPr>
                        <a:t>459,126,686.00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47625" marR="47625" marT="47625" marB="476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8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-2836143" y="-21040"/>
            <a:ext cx="12503082" cy="10287000"/>
            <a:chOff x="0" y="0"/>
            <a:chExt cx="6184570" cy="5088399"/>
          </a:xfrm>
        </p:grpSpPr>
        <p:sp>
          <p:nvSpPr>
            <p:cNvPr id="121" name="Google Shape;121;p3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 extrusionOk="0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0A5F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 extrusionOk="0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0A5F6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3"/>
          <p:cNvSpPr/>
          <p:nvPr/>
        </p:nvSpPr>
        <p:spPr>
          <a:xfrm rot="-2700000">
            <a:off x="-1024919" y="2406336"/>
            <a:ext cx="8561398" cy="8561398"/>
          </a:xfrm>
          <a:custGeom>
            <a:avLst/>
            <a:gdLst/>
            <a:ahLst/>
            <a:cxnLst/>
            <a:rect l="l" t="t" r="r" b="b"/>
            <a:pathLst>
              <a:path w="8561398" h="8561398" extrusionOk="0">
                <a:moveTo>
                  <a:pt x="0" y="0"/>
                </a:moveTo>
                <a:lnTo>
                  <a:pt x="8561398" y="0"/>
                </a:lnTo>
                <a:lnTo>
                  <a:pt x="8561398" y="8561398"/>
                </a:lnTo>
                <a:lnTo>
                  <a:pt x="0" y="85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/>
          <p:nvPr/>
        </p:nvCxnSpPr>
        <p:spPr>
          <a:xfrm>
            <a:off x="-5036236" y="1063941"/>
            <a:ext cx="6492240" cy="0"/>
          </a:xfrm>
          <a:prstGeom prst="straightConnector1">
            <a:avLst/>
          </a:prstGeom>
          <a:noFill/>
          <a:ln w="38100" cap="flat" cmpd="sng">
            <a:solidFill>
              <a:srgbClr val="0A5F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3"/>
          <p:cNvSpPr/>
          <p:nvPr/>
        </p:nvSpPr>
        <p:spPr>
          <a:xfrm>
            <a:off x="-3039049" y="1484084"/>
            <a:ext cx="9866857" cy="9866857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612" r="-74957"/>
            </a:stretch>
          </a:blipFill>
          <a:ln w="161925" cap="sq" cmpd="sng">
            <a:solidFill>
              <a:srgbClr val="FFD5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9234002" y="9078942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C5E44"/>
                </a:solidFill>
                <a:latin typeface="Arial"/>
                <a:ea typeface="Arial"/>
                <a:cs typeface="Arial"/>
                <a:sym typeface="Arial"/>
              </a:rPr>
              <a:t>@cpa_consultoria /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15420738" y="9095431"/>
            <a:ext cx="2151277" cy="31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C5E44"/>
                </a:solidFill>
                <a:latin typeface="Arial"/>
                <a:ea typeface="Arial"/>
                <a:cs typeface="Arial"/>
                <a:sym typeface="Arial"/>
              </a:rPr>
              <a:t>+57 302 4210516 /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11764834" y="9078942"/>
            <a:ext cx="3617804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C5E44"/>
                </a:solidFill>
                <a:latin typeface="Arial"/>
                <a:ea typeface="Arial"/>
                <a:cs typeface="Arial"/>
                <a:sym typeface="Arial"/>
              </a:rPr>
              <a:t>www.cpaconsultoria.com.co /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8815406" y="8914886"/>
            <a:ext cx="494196" cy="494196"/>
          </a:xfrm>
          <a:custGeom>
            <a:avLst/>
            <a:gdLst/>
            <a:ahLst/>
            <a:cxnLst/>
            <a:rect l="l" t="t" r="r" b="b"/>
            <a:pathLst>
              <a:path w="494196" h="494196" extrusionOk="0">
                <a:moveTo>
                  <a:pt x="0" y="0"/>
                </a:moveTo>
                <a:lnTo>
                  <a:pt x="494197" y="0"/>
                </a:lnTo>
                <a:lnTo>
                  <a:pt x="494197" y="494197"/>
                </a:lnTo>
                <a:lnTo>
                  <a:pt x="0" y="494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8925703" y="9022923"/>
            <a:ext cx="273603" cy="278123"/>
          </a:xfrm>
          <a:custGeom>
            <a:avLst/>
            <a:gdLst/>
            <a:ahLst/>
            <a:cxnLst/>
            <a:rect l="l" t="t" r="r" b="b"/>
            <a:pathLst>
              <a:path w="273603" h="278123" extrusionOk="0">
                <a:moveTo>
                  <a:pt x="0" y="0"/>
                </a:moveTo>
                <a:lnTo>
                  <a:pt x="273603" y="0"/>
                </a:lnTo>
                <a:lnTo>
                  <a:pt x="273603" y="278123"/>
                </a:lnTo>
                <a:lnTo>
                  <a:pt x="0" y="27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824" r="-8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CA19670F-2EB0-A6DF-A474-1A5A767DDA64}"/>
              </a:ext>
            </a:extLst>
          </p:cNvPr>
          <p:cNvSpPr txBox="1"/>
          <p:nvPr/>
        </p:nvSpPr>
        <p:spPr>
          <a:xfrm>
            <a:off x="3255780" y="468421"/>
            <a:ext cx="421147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Transferencias en la vigencia 2025</a:t>
            </a:r>
            <a:endParaRPr lang="es-MX" sz="1100" dirty="0"/>
          </a:p>
        </p:txBody>
      </p:sp>
      <p:graphicFrame>
        <p:nvGraphicFramePr>
          <p:cNvPr id="3" name="Google Shape;132;p3">
            <a:extLst>
              <a:ext uri="{FF2B5EF4-FFF2-40B4-BE49-F238E27FC236}">
                <a16:creationId xmlns:a16="http://schemas.microsoft.com/office/drawing/2014/main" id="{F3F3CC48-316D-9FA8-7EAD-34B01243B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193306"/>
              </p:ext>
            </p:extLst>
          </p:nvPr>
        </p:nvGraphicFramePr>
        <p:xfrm>
          <a:off x="7273176" y="2574744"/>
          <a:ext cx="10541325" cy="411480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35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TRANSFERENCIAS RECIBIDAS DEL MUNICIPIO</a:t>
                      </a:r>
                      <a:endParaRPr sz="2000" b="1" u="none" strike="noStrike" cap="none" dirty="0">
                        <a:solidFill>
                          <a:srgbClr val="FFFFFF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7C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RESOLUCIÓN</a:t>
                      </a:r>
                      <a:endParaRPr sz="2000" b="1" u="none" strike="noStrike" cap="none" dirty="0">
                        <a:solidFill>
                          <a:srgbClr val="FFFFFF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7C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CONCEPTO</a:t>
                      </a:r>
                      <a:endParaRPr sz="2000" b="1" u="none" strike="noStrike" cap="none" dirty="0">
                        <a:solidFill>
                          <a:srgbClr val="FFFFFF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7C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VALOR</a:t>
                      </a:r>
                      <a:endParaRPr sz="2000" b="1" u="none" strike="noStrike" cap="none">
                        <a:solidFill>
                          <a:srgbClr val="FFFFFF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7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2002 del 25-03-2025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Servicio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 y </a:t>
                      </a:r>
                      <a:r>
                        <a:rPr lang="en-US" sz="2000" u="none" strike="noStrike" cap="none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actualización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 de Software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+mj-lt"/>
                          <a:cs typeface="Montaser Arabic" panose="020B0604020202020204" charset="-78"/>
                        </a:rPr>
                        <a:t> $</a:t>
                      </a:r>
                      <a:r>
                        <a:rPr lang="es-CO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6.590.000,00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3112 del 14-05-2025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Portal </a:t>
                      </a:r>
                      <a:r>
                        <a:rPr lang="en-US" sz="2000" u="none" strike="noStrike" cap="none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académico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 de </a:t>
                      </a:r>
                      <a:r>
                        <a:rPr lang="en-US" sz="2000" u="none" strike="noStrike" cap="none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Notas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$1</a:t>
                      </a:r>
                      <a:r>
                        <a:rPr lang="es-CO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9.800.900,00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03392 del 30-05-2025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20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Mantenimiento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$</a:t>
                      </a:r>
                      <a:r>
                        <a:rPr lang="es-CO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10.000.000,00</a:t>
                      </a:r>
                      <a:endParaRPr sz="20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7146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TOTAL TRANSFERENCIAS  MUNICIPALES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7C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$36,390,900.00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  <a:latin typeface="+mj-lt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7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3978418" y="2519923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4,642,785.00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-2010554" y="0"/>
            <a:ext cx="8720709" cy="10330149"/>
          </a:xfrm>
          <a:custGeom>
            <a:avLst/>
            <a:gdLst/>
            <a:ahLst/>
            <a:cxnLst/>
            <a:rect l="l" t="t" r="r" b="b"/>
            <a:pathLst>
              <a:path w="11627612" h="13773531" extrusionOk="0">
                <a:moveTo>
                  <a:pt x="11627612" y="1016"/>
                </a:moveTo>
                <a:cubicBezTo>
                  <a:pt x="11622151" y="27432"/>
                  <a:pt x="11617071" y="53721"/>
                  <a:pt x="11611102" y="79883"/>
                </a:cubicBezTo>
                <a:cubicBezTo>
                  <a:pt x="11481943" y="649986"/>
                  <a:pt x="11352657" y="1219962"/>
                  <a:pt x="11223371" y="1790192"/>
                </a:cubicBezTo>
                <a:cubicBezTo>
                  <a:pt x="11032490" y="2633218"/>
                  <a:pt x="10842117" y="3476371"/>
                  <a:pt x="10650982" y="4319270"/>
                </a:cubicBezTo>
                <a:cubicBezTo>
                  <a:pt x="10416159" y="5354447"/>
                  <a:pt x="10180701" y="6389497"/>
                  <a:pt x="9946005" y="7424801"/>
                </a:cubicBezTo>
                <a:cubicBezTo>
                  <a:pt x="9743694" y="8316722"/>
                  <a:pt x="9541764" y="9208516"/>
                  <a:pt x="9339707" y="10100564"/>
                </a:cubicBezTo>
                <a:cubicBezTo>
                  <a:pt x="9162161" y="10884154"/>
                  <a:pt x="8984996" y="11667490"/>
                  <a:pt x="8807196" y="12450953"/>
                </a:cubicBezTo>
                <a:cubicBezTo>
                  <a:pt x="8707247" y="12891516"/>
                  <a:pt x="8606536" y="13331952"/>
                  <a:pt x="8506079" y="13772514"/>
                </a:cubicBezTo>
                <a:cubicBezTo>
                  <a:pt x="5687187" y="13772514"/>
                  <a:pt x="2868549" y="13772389"/>
                  <a:pt x="49911" y="13773531"/>
                </a:cubicBezTo>
                <a:cubicBezTo>
                  <a:pt x="9144" y="13773531"/>
                  <a:pt x="0" y="13764515"/>
                  <a:pt x="0" y="13724001"/>
                </a:cubicBezTo>
                <a:cubicBezTo>
                  <a:pt x="1016" y="9165844"/>
                  <a:pt x="1016" y="4607687"/>
                  <a:pt x="0" y="49530"/>
                </a:cubicBezTo>
                <a:cubicBezTo>
                  <a:pt x="0" y="9017"/>
                  <a:pt x="9144" y="0"/>
                  <a:pt x="49911" y="0"/>
                </a:cubicBezTo>
                <a:cubicBezTo>
                  <a:pt x="3909060" y="1016"/>
                  <a:pt x="7768336" y="1016"/>
                  <a:pt x="11627612" y="101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8838" r="-388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10800000">
            <a:off x="4032466" y="-2"/>
            <a:ext cx="14255534" cy="1226535"/>
          </a:xfrm>
          <a:custGeom>
            <a:avLst/>
            <a:gdLst/>
            <a:ahLst/>
            <a:cxnLst/>
            <a:rect l="l" t="t" r="r" b="b"/>
            <a:pathLst>
              <a:path w="14255534" h="1226535" extrusionOk="0">
                <a:moveTo>
                  <a:pt x="14255534" y="1226535"/>
                </a:moveTo>
                <a:lnTo>
                  <a:pt x="0" y="1226535"/>
                </a:lnTo>
                <a:lnTo>
                  <a:pt x="0" y="0"/>
                </a:lnTo>
                <a:lnTo>
                  <a:pt x="14255534" y="0"/>
                </a:lnTo>
                <a:lnTo>
                  <a:pt x="14255534" y="12265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919" b="-24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17937" y="502497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6033449" y="-396452"/>
            <a:ext cx="11413278" cy="17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14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Gastos </a:t>
            </a:r>
            <a:r>
              <a:rPr lang="es-MX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vigencia 2025</a:t>
            </a:r>
            <a:endParaRPr lang="es-MX" sz="5400" dirty="0"/>
          </a:p>
        </p:txBody>
      </p:sp>
      <p:sp>
        <p:nvSpPr>
          <p:cNvPr id="199" name="Google Shape;199;p6"/>
          <p:cNvSpPr/>
          <p:nvPr/>
        </p:nvSpPr>
        <p:spPr>
          <a:xfrm>
            <a:off x="-279048" y="6172277"/>
            <a:ext cx="5783797" cy="4323388"/>
          </a:xfrm>
          <a:custGeom>
            <a:avLst/>
            <a:gdLst/>
            <a:ahLst/>
            <a:cxnLst/>
            <a:rect l="l" t="t" r="r" b="b"/>
            <a:pathLst>
              <a:path w="5783797" h="4323388" extrusionOk="0">
                <a:moveTo>
                  <a:pt x="5783797" y="4323388"/>
                </a:moveTo>
                <a:lnTo>
                  <a:pt x="0" y="4323388"/>
                </a:lnTo>
                <a:lnTo>
                  <a:pt x="0" y="0"/>
                </a:lnTo>
                <a:lnTo>
                  <a:pt x="5783797" y="0"/>
                </a:lnTo>
                <a:lnTo>
                  <a:pt x="5783797" y="432338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0022289" y="9858758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12566936" y="9866151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4613340" y="9858758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/>
          </a:p>
        </p:txBody>
      </p:sp>
      <p:graphicFrame>
        <p:nvGraphicFramePr>
          <p:cNvPr id="2" name="Google Shape;203;p6">
            <a:extLst>
              <a:ext uri="{FF2B5EF4-FFF2-40B4-BE49-F238E27FC236}">
                <a16:creationId xmlns:a16="http://schemas.microsoft.com/office/drawing/2014/main" id="{F437789C-2867-C058-1391-80EF02B1E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199675"/>
              </p:ext>
            </p:extLst>
          </p:nvPr>
        </p:nvGraphicFramePr>
        <p:xfrm>
          <a:off x="1585145" y="1425315"/>
          <a:ext cx="16354140" cy="827532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2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3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RUBRO PRESUPUESTAL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CONTRATISTA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PAGOS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DETALLE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MATERIALES Y SUMINISTROS INSTITUCIONALES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CO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TOTAL: 31,035,060.00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COPYMARKET SAS</a:t>
                      </a:r>
                      <a:endParaRPr lang="es-CO" sz="18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8,322,000.00</a:t>
                      </a:r>
                      <a:endParaRPr lang="es-CO" sz="18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Suministro a monto agotable de tinta para las impresoras, </a:t>
                      </a:r>
                      <a:r>
                        <a:rPr lang="es-ES" sz="1800" b="0" i="0" u="none" strike="noStrike" cap="none" baseline="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tóners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 repuestos para fotocopiadoras de la Institución Educativa y su sede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073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n-US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PRODUSERV COLOMBIA SAS</a:t>
                      </a:r>
                      <a:endParaRPr lang="es-CO" sz="18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22,713,060.00</a:t>
                      </a:r>
                      <a:endParaRPr lang="es-CO" sz="1800" dirty="0">
                        <a:latin typeface="+mj-lt"/>
                        <a:cs typeface="Montaser Arabic" panose="020B0604020202020204" charset="-78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Contrato 1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: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Suministro de papelería para el proyecto de la sede Isaías Duarte Cancino (pliego de </a:t>
                      </a:r>
                      <a:r>
                        <a:rPr lang="es-ES" sz="1800" b="0" i="0" u="none" strike="noStrike" cap="none" dirty="0" err="1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fommy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 diversos colores, banderitas, borradores, carpetas, cintas, </a:t>
                      </a:r>
                      <a:r>
                        <a:rPr lang="es-ES" sz="1800" b="0" i="0" u="none" strike="noStrike" cap="none" dirty="0" err="1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compaz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, galones de vinilo, etc.)</a:t>
                      </a:r>
                    </a:p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Contrato 2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: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Suministro de elementos de aseo (bolsas de basura, tubo de crema, caja de guantes, papelería de baño, toallas de mano, etc.)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132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MATERIALES Y SUMINISTROS INSTITUCIONALES METÁLICOS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TOTAL: 73,188,397.00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ANDRES GUILLERMO AGUILAR MARTINEZ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2,914,880.00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Adquisición de un procesador Asus con 15 RAM para la Institución Educativa</a:t>
                      </a: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242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n-US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COMERCIALIZADORA JUNIOR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3,320,500.00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Adquisición de vallas para la Institución Educativa.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433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</a:pPr>
                      <a:endParaRPr lang="es-CO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DISEÑAR MOBILIARIO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1,161,440.00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Compra de dos estanterías metálicas para </a:t>
                      </a:r>
                      <a:r>
                        <a:rPr lang="es-MX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almacén de la sede Isaías 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Duarte Cancino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114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</a:pPr>
                      <a:endParaRPr lang="es-CO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FERROMISCELANEA SURTIVENTAS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1,248,092.00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s-ES" sz="1800" dirty="0">
                          <a:effectLst/>
                        </a:rPr>
                        <a:t>Compra de material para impermeabilización del techo plazoleta piso 2 bloque 1 y filtración de agua del restaurante escolar de la Institución.</a:t>
                      </a: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850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MX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JESUS ANTONIO ORDOÑEZ SANDOVAL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4,642,785.00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 ferretería para dotación en aula de clases taller de mecánica (guantes de nitrilo, extintores, tinas, embudos, bandejas, cepillo de ropa, esponjas, arenas, bayetillas, etc.) para la Institución Educativa </a:t>
                      </a: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8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>
          <a:extLst>
            <a:ext uri="{FF2B5EF4-FFF2-40B4-BE49-F238E27FC236}">
              <a16:creationId xmlns:a16="http://schemas.microsoft.com/office/drawing/2014/main" id="{C62B7768-4774-DFD1-7BEC-9D63FE84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>
            <a:extLst>
              <a:ext uri="{FF2B5EF4-FFF2-40B4-BE49-F238E27FC236}">
                <a16:creationId xmlns:a16="http://schemas.microsoft.com/office/drawing/2014/main" id="{5E9DABE8-ECD1-8960-FA0A-16B87E555373}"/>
              </a:ext>
            </a:extLst>
          </p:cNvPr>
          <p:cNvSpPr/>
          <p:nvPr/>
        </p:nvSpPr>
        <p:spPr>
          <a:xfrm>
            <a:off x="3978418" y="2519923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>
            <a:extLst>
              <a:ext uri="{FF2B5EF4-FFF2-40B4-BE49-F238E27FC236}">
                <a16:creationId xmlns:a16="http://schemas.microsoft.com/office/drawing/2014/main" id="{F77F077D-03F7-D1D4-1E93-98FD50092811}"/>
              </a:ext>
            </a:extLst>
          </p:cNvPr>
          <p:cNvSpPr/>
          <p:nvPr/>
        </p:nvSpPr>
        <p:spPr>
          <a:xfrm>
            <a:off x="-2010554" y="0"/>
            <a:ext cx="8720709" cy="10330149"/>
          </a:xfrm>
          <a:custGeom>
            <a:avLst/>
            <a:gdLst/>
            <a:ahLst/>
            <a:cxnLst/>
            <a:rect l="l" t="t" r="r" b="b"/>
            <a:pathLst>
              <a:path w="11627612" h="13773531" extrusionOk="0">
                <a:moveTo>
                  <a:pt x="11627612" y="1016"/>
                </a:moveTo>
                <a:cubicBezTo>
                  <a:pt x="11622151" y="27432"/>
                  <a:pt x="11617071" y="53721"/>
                  <a:pt x="11611102" y="79883"/>
                </a:cubicBezTo>
                <a:cubicBezTo>
                  <a:pt x="11481943" y="649986"/>
                  <a:pt x="11352657" y="1219962"/>
                  <a:pt x="11223371" y="1790192"/>
                </a:cubicBezTo>
                <a:cubicBezTo>
                  <a:pt x="11032490" y="2633218"/>
                  <a:pt x="10842117" y="3476371"/>
                  <a:pt x="10650982" y="4319270"/>
                </a:cubicBezTo>
                <a:cubicBezTo>
                  <a:pt x="10416159" y="5354447"/>
                  <a:pt x="10180701" y="6389497"/>
                  <a:pt x="9946005" y="7424801"/>
                </a:cubicBezTo>
                <a:cubicBezTo>
                  <a:pt x="9743694" y="8316722"/>
                  <a:pt x="9541764" y="9208516"/>
                  <a:pt x="9339707" y="10100564"/>
                </a:cubicBezTo>
                <a:cubicBezTo>
                  <a:pt x="9162161" y="10884154"/>
                  <a:pt x="8984996" y="11667490"/>
                  <a:pt x="8807196" y="12450953"/>
                </a:cubicBezTo>
                <a:cubicBezTo>
                  <a:pt x="8707247" y="12891516"/>
                  <a:pt x="8606536" y="13331952"/>
                  <a:pt x="8506079" y="13772514"/>
                </a:cubicBezTo>
                <a:cubicBezTo>
                  <a:pt x="5687187" y="13772514"/>
                  <a:pt x="2868549" y="13772389"/>
                  <a:pt x="49911" y="13773531"/>
                </a:cubicBezTo>
                <a:cubicBezTo>
                  <a:pt x="9144" y="13773531"/>
                  <a:pt x="0" y="13764515"/>
                  <a:pt x="0" y="13724001"/>
                </a:cubicBezTo>
                <a:cubicBezTo>
                  <a:pt x="1016" y="9165844"/>
                  <a:pt x="1016" y="4607687"/>
                  <a:pt x="0" y="49530"/>
                </a:cubicBezTo>
                <a:cubicBezTo>
                  <a:pt x="0" y="9017"/>
                  <a:pt x="9144" y="0"/>
                  <a:pt x="49911" y="0"/>
                </a:cubicBezTo>
                <a:cubicBezTo>
                  <a:pt x="3909060" y="1016"/>
                  <a:pt x="7768336" y="1016"/>
                  <a:pt x="11627612" y="101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600" r="-470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>
            <a:extLst>
              <a:ext uri="{FF2B5EF4-FFF2-40B4-BE49-F238E27FC236}">
                <a16:creationId xmlns:a16="http://schemas.microsoft.com/office/drawing/2014/main" id="{DB770F1A-FC82-1668-F427-52567C966380}"/>
              </a:ext>
            </a:extLst>
          </p:cNvPr>
          <p:cNvSpPr/>
          <p:nvPr/>
        </p:nvSpPr>
        <p:spPr>
          <a:xfrm rot="10800000">
            <a:off x="4032466" y="-2"/>
            <a:ext cx="14255534" cy="1226535"/>
          </a:xfrm>
          <a:custGeom>
            <a:avLst/>
            <a:gdLst/>
            <a:ahLst/>
            <a:cxnLst/>
            <a:rect l="l" t="t" r="r" b="b"/>
            <a:pathLst>
              <a:path w="14255534" h="1226535" extrusionOk="0">
                <a:moveTo>
                  <a:pt x="14255534" y="1226535"/>
                </a:moveTo>
                <a:lnTo>
                  <a:pt x="0" y="1226535"/>
                </a:lnTo>
                <a:lnTo>
                  <a:pt x="0" y="0"/>
                </a:lnTo>
                <a:lnTo>
                  <a:pt x="14255534" y="0"/>
                </a:lnTo>
                <a:lnTo>
                  <a:pt x="14255534" y="12265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919" b="-24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>
            <a:extLst>
              <a:ext uri="{FF2B5EF4-FFF2-40B4-BE49-F238E27FC236}">
                <a16:creationId xmlns:a16="http://schemas.microsoft.com/office/drawing/2014/main" id="{FFD3A674-FD33-1977-F6D9-291D382C8919}"/>
              </a:ext>
            </a:extLst>
          </p:cNvPr>
          <p:cNvSpPr/>
          <p:nvPr/>
        </p:nvSpPr>
        <p:spPr>
          <a:xfrm>
            <a:off x="517937" y="502497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>
            <a:extLst>
              <a:ext uri="{FF2B5EF4-FFF2-40B4-BE49-F238E27FC236}">
                <a16:creationId xmlns:a16="http://schemas.microsoft.com/office/drawing/2014/main" id="{0BFBD1A9-F7C3-D91C-BEA1-B40A6BCB927D}"/>
              </a:ext>
            </a:extLst>
          </p:cNvPr>
          <p:cNvSpPr/>
          <p:nvPr/>
        </p:nvSpPr>
        <p:spPr>
          <a:xfrm>
            <a:off x="-279048" y="6172277"/>
            <a:ext cx="5783797" cy="4323388"/>
          </a:xfrm>
          <a:custGeom>
            <a:avLst/>
            <a:gdLst/>
            <a:ahLst/>
            <a:cxnLst/>
            <a:rect l="l" t="t" r="r" b="b"/>
            <a:pathLst>
              <a:path w="5783797" h="4323388" extrusionOk="0">
                <a:moveTo>
                  <a:pt x="5783797" y="4323388"/>
                </a:moveTo>
                <a:lnTo>
                  <a:pt x="0" y="4323388"/>
                </a:lnTo>
                <a:lnTo>
                  <a:pt x="0" y="0"/>
                </a:lnTo>
                <a:lnTo>
                  <a:pt x="5783797" y="0"/>
                </a:lnTo>
                <a:lnTo>
                  <a:pt x="5783797" y="432338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>
            <a:extLst>
              <a:ext uri="{FF2B5EF4-FFF2-40B4-BE49-F238E27FC236}">
                <a16:creationId xmlns:a16="http://schemas.microsoft.com/office/drawing/2014/main" id="{BCE734CD-6DCA-4C4E-D513-79BE19777429}"/>
              </a:ext>
            </a:extLst>
          </p:cNvPr>
          <p:cNvSpPr txBox="1"/>
          <p:nvPr/>
        </p:nvSpPr>
        <p:spPr>
          <a:xfrm>
            <a:off x="6019801" y="-400755"/>
            <a:ext cx="11413278" cy="17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14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Gastos </a:t>
            </a:r>
            <a:r>
              <a:rPr lang="es-MX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vigencia 2025</a:t>
            </a:r>
            <a:endParaRPr lang="es-MX" sz="5400" dirty="0"/>
          </a:p>
        </p:txBody>
      </p:sp>
      <p:sp>
        <p:nvSpPr>
          <p:cNvPr id="215" name="Google Shape;215;p7">
            <a:extLst>
              <a:ext uri="{FF2B5EF4-FFF2-40B4-BE49-F238E27FC236}">
                <a16:creationId xmlns:a16="http://schemas.microsoft.com/office/drawing/2014/main" id="{2753866C-9B21-B122-AE51-D7EAA9408EA6}"/>
              </a:ext>
            </a:extLst>
          </p:cNvPr>
          <p:cNvSpPr txBox="1"/>
          <p:nvPr/>
        </p:nvSpPr>
        <p:spPr>
          <a:xfrm>
            <a:off x="10022289" y="9858758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/>
          </a:p>
        </p:txBody>
      </p:sp>
      <p:sp>
        <p:nvSpPr>
          <p:cNvPr id="216" name="Google Shape;216;p7">
            <a:extLst>
              <a:ext uri="{FF2B5EF4-FFF2-40B4-BE49-F238E27FC236}">
                <a16:creationId xmlns:a16="http://schemas.microsoft.com/office/drawing/2014/main" id="{7FBBD661-3F78-C71D-2EE5-96A006ABF24D}"/>
              </a:ext>
            </a:extLst>
          </p:cNvPr>
          <p:cNvSpPr txBox="1"/>
          <p:nvPr/>
        </p:nvSpPr>
        <p:spPr>
          <a:xfrm>
            <a:off x="12566936" y="9866151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 dirty="0"/>
          </a:p>
        </p:txBody>
      </p:sp>
      <p:sp>
        <p:nvSpPr>
          <p:cNvPr id="217" name="Google Shape;217;p7">
            <a:extLst>
              <a:ext uri="{FF2B5EF4-FFF2-40B4-BE49-F238E27FC236}">
                <a16:creationId xmlns:a16="http://schemas.microsoft.com/office/drawing/2014/main" id="{16AAD73A-5DCE-208A-CF4F-F5298F47C6D4}"/>
              </a:ext>
            </a:extLst>
          </p:cNvPr>
          <p:cNvSpPr txBox="1"/>
          <p:nvPr/>
        </p:nvSpPr>
        <p:spPr>
          <a:xfrm>
            <a:off x="14613340" y="9858758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/>
          </a:p>
        </p:txBody>
      </p:sp>
      <p:graphicFrame>
        <p:nvGraphicFramePr>
          <p:cNvPr id="2" name="Google Shape;203;p6">
            <a:extLst>
              <a:ext uri="{FF2B5EF4-FFF2-40B4-BE49-F238E27FC236}">
                <a16:creationId xmlns:a16="http://schemas.microsoft.com/office/drawing/2014/main" id="{4B736300-8E13-99C1-D209-739520150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772330"/>
              </p:ext>
            </p:extLst>
          </p:nvPr>
        </p:nvGraphicFramePr>
        <p:xfrm>
          <a:off x="1459888" y="1587197"/>
          <a:ext cx="16612028" cy="803148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2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0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RUBRO PRESUPUESTAL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CONTRATISTA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PAGOS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DETALLE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MATERIALES Y SUMINISTROS INSTITUCIONALES METÁLICOS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ES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TOTAL: 73,188,397.00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LANNY FERNANDA ARCE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7,900,000.00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Suministro de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sillas ergonómicas para área administrativa y sillas para aula de laboratorio de la Institución Educativa y su sede Isaías Duarte Cancino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753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MYRIAM ROJAS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1,067,000.00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Suministro de extintores y gabinetes para la Institución y su sede.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602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PRODUSERV COLOMBIA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4,460,000.00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Contrato 1: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Suministro de mueble para almacenamiento de elementos.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Contrato 2: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Elementos y materiales (deslizadero, asientos, entre otros) para el proyecto recuperación del parque infantil de la sede Isaías Duarte Cancino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72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RUBIEL SANTOS SALAZAR CUELLAR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46,473,700.00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Contrato 1: 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 ferretería para reparaciones locativas (clavijas, protector de voltaje, reguladores de energía, arandelas, laminas, tubos, llaves de paso, candados, arena, cemento, thiner, etc.) de la Institución</a:t>
                      </a: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  <a:p>
                      <a:pPr algn="r"/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Contrato 2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-78"/>
                          <a:sym typeface="Arial"/>
                        </a:rPr>
                        <a:t>: Suministro de 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candados para puertas de armarios eléctricos de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 bloque de la Institución Educativa Nuevo Latir</a:t>
                      </a:r>
                    </a:p>
                    <a:p>
                      <a:pPr algn="r"/>
                      <a:r>
                        <a:rPr lang="es-ES" sz="1800" b="1" i="0" u="sng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Contrato 3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 ferretería para reparaciones locativas (embudos, tornillos, destornilladores, viguetas, codos, bajantes orinales, entre otros)</a:t>
                      </a: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56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9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SERVICIOS PUBLICOS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latin typeface="+mj-lt"/>
                          <a:cs typeface="Montaser Arabic" panose="020B0604020202020204" charset="-78"/>
                        </a:rPr>
                        <a:t>COLOMBIA TELEC. -EMCALI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latin typeface="+mj-lt"/>
                          <a:cs typeface="Montaser Arabic" panose="020B0604020202020204" charset="-78"/>
                        </a:rPr>
                        <a:t>13,188,418.00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Servicio de gas, telefonía y servicios básicos de internet e instalación de fibra óptica para la vigencia 2025 de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Institución Educativa</a:t>
                      </a: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9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-78"/>
                          <a:sym typeface="Arial"/>
                        </a:rPr>
                        <a:t>GASTOS BANCARIOS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latin typeface="+mj-lt"/>
                          <a:cs typeface="Montaser Arabic" panose="020B0604020202020204" charset="-78"/>
                        </a:rPr>
                        <a:t>BANCO DE BOGOTA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latin typeface="+mj-lt"/>
                          <a:cs typeface="Montaser Arabic" panose="020B0604020202020204" charset="-78"/>
                        </a:rPr>
                        <a:t>3,178,009.00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-78"/>
                          <a:sym typeface="Arial"/>
                        </a:rPr>
                        <a:t>Comisiones y gastos por uso de portal bancario.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35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9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Montaser Arabic" panose="020B0604020202020204" charset="0"/>
                          <a:sym typeface="Arial"/>
                        </a:rPr>
                        <a:t>HONORARIOS PROF.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CPA CONSULTORIA</a:t>
                      </a:r>
                      <a:endParaRPr lang="es-CO" sz="1800" dirty="0">
                        <a:latin typeface="+mj-lt"/>
                        <a:cs typeface="Montaser Arabic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37,268,880.00</a:t>
                      </a:r>
                      <a:endParaRPr lang="es-CO" sz="1800" dirty="0">
                        <a:latin typeface="+mj-lt"/>
                        <a:cs typeface="Montaser Arabic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dirty="0">
                          <a:latin typeface="+mj-lt"/>
                          <a:cs typeface="Montaser Arabic" panose="020B0604020202020204" charset="0"/>
                        </a:rPr>
                        <a:t>Asesoría Contable, Financiera y Presupuestal para la vigencia 2025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8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06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3978418" y="2519923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-2010554" y="0"/>
            <a:ext cx="8720709" cy="10330149"/>
          </a:xfrm>
          <a:custGeom>
            <a:avLst/>
            <a:gdLst/>
            <a:ahLst/>
            <a:cxnLst/>
            <a:rect l="l" t="t" r="r" b="b"/>
            <a:pathLst>
              <a:path w="11627612" h="13773531" extrusionOk="0">
                <a:moveTo>
                  <a:pt x="11627612" y="1016"/>
                </a:moveTo>
                <a:cubicBezTo>
                  <a:pt x="11622151" y="27432"/>
                  <a:pt x="11617071" y="53721"/>
                  <a:pt x="11611102" y="79883"/>
                </a:cubicBezTo>
                <a:cubicBezTo>
                  <a:pt x="11481943" y="649986"/>
                  <a:pt x="11352657" y="1219962"/>
                  <a:pt x="11223371" y="1790192"/>
                </a:cubicBezTo>
                <a:cubicBezTo>
                  <a:pt x="11032490" y="2633218"/>
                  <a:pt x="10842117" y="3476371"/>
                  <a:pt x="10650982" y="4319270"/>
                </a:cubicBezTo>
                <a:cubicBezTo>
                  <a:pt x="10416159" y="5354447"/>
                  <a:pt x="10180701" y="6389497"/>
                  <a:pt x="9946005" y="7424801"/>
                </a:cubicBezTo>
                <a:cubicBezTo>
                  <a:pt x="9743694" y="8316722"/>
                  <a:pt x="9541764" y="9208516"/>
                  <a:pt x="9339707" y="10100564"/>
                </a:cubicBezTo>
                <a:cubicBezTo>
                  <a:pt x="9162161" y="10884154"/>
                  <a:pt x="8984996" y="11667490"/>
                  <a:pt x="8807196" y="12450953"/>
                </a:cubicBezTo>
                <a:cubicBezTo>
                  <a:pt x="8707247" y="12891516"/>
                  <a:pt x="8606536" y="13331952"/>
                  <a:pt x="8506079" y="13772514"/>
                </a:cubicBezTo>
                <a:cubicBezTo>
                  <a:pt x="5687187" y="13772514"/>
                  <a:pt x="2868549" y="13772389"/>
                  <a:pt x="49911" y="13773531"/>
                </a:cubicBezTo>
                <a:cubicBezTo>
                  <a:pt x="9144" y="13773531"/>
                  <a:pt x="0" y="13764515"/>
                  <a:pt x="0" y="13724001"/>
                </a:cubicBezTo>
                <a:cubicBezTo>
                  <a:pt x="1016" y="9165844"/>
                  <a:pt x="1016" y="4607687"/>
                  <a:pt x="0" y="49530"/>
                </a:cubicBezTo>
                <a:cubicBezTo>
                  <a:pt x="0" y="9017"/>
                  <a:pt x="9144" y="0"/>
                  <a:pt x="49911" y="0"/>
                </a:cubicBezTo>
                <a:cubicBezTo>
                  <a:pt x="3909060" y="1016"/>
                  <a:pt x="7768336" y="1016"/>
                  <a:pt x="11627612" y="101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8838" r="-388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10800000">
            <a:off x="4032466" y="-2"/>
            <a:ext cx="14255534" cy="1226535"/>
          </a:xfrm>
          <a:custGeom>
            <a:avLst/>
            <a:gdLst/>
            <a:ahLst/>
            <a:cxnLst/>
            <a:rect l="l" t="t" r="r" b="b"/>
            <a:pathLst>
              <a:path w="14255534" h="1226535" extrusionOk="0">
                <a:moveTo>
                  <a:pt x="14255534" y="1226535"/>
                </a:moveTo>
                <a:lnTo>
                  <a:pt x="0" y="1226535"/>
                </a:lnTo>
                <a:lnTo>
                  <a:pt x="0" y="0"/>
                </a:lnTo>
                <a:lnTo>
                  <a:pt x="14255534" y="0"/>
                </a:lnTo>
                <a:lnTo>
                  <a:pt x="14255534" y="12265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919" b="-24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17937" y="502497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6033449" y="-396452"/>
            <a:ext cx="11413278" cy="17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14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Gastos </a:t>
            </a:r>
            <a:r>
              <a:rPr lang="es-MX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vigencia 2025</a:t>
            </a:r>
            <a:endParaRPr lang="es-MX" sz="5400" dirty="0"/>
          </a:p>
        </p:txBody>
      </p:sp>
      <p:sp>
        <p:nvSpPr>
          <p:cNvPr id="199" name="Google Shape;199;p6"/>
          <p:cNvSpPr/>
          <p:nvPr/>
        </p:nvSpPr>
        <p:spPr>
          <a:xfrm>
            <a:off x="-279048" y="6172277"/>
            <a:ext cx="5783797" cy="4323388"/>
          </a:xfrm>
          <a:custGeom>
            <a:avLst/>
            <a:gdLst/>
            <a:ahLst/>
            <a:cxnLst/>
            <a:rect l="l" t="t" r="r" b="b"/>
            <a:pathLst>
              <a:path w="5783797" h="4323388" extrusionOk="0">
                <a:moveTo>
                  <a:pt x="5783797" y="4323388"/>
                </a:moveTo>
                <a:lnTo>
                  <a:pt x="0" y="4323388"/>
                </a:lnTo>
                <a:lnTo>
                  <a:pt x="0" y="0"/>
                </a:lnTo>
                <a:lnTo>
                  <a:pt x="5783797" y="0"/>
                </a:lnTo>
                <a:lnTo>
                  <a:pt x="5783797" y="432338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0022289" y="9858758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12566936" y="9866151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4613340" y="9858758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/>
          </a:p>
        </p:txBody>
      </p:sp>
      <p:graphicFrame>
        <p:nvGraphicFramePr>
          <p:cNvPr id="2" name="Google Shape;203;p6">
            <a:extLst>
              <a:ext uri="{FF2B5EF4-FFF2-40B4-BE49-F238E27FC236}">
                <a16:creationId xmlns:a16="http://schemas.microsoft.com/office/drawing/2014/main" id="{F437789C-2867-C058-1391-80EF02B1E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11267"/>
              </p:ext>
            </p:extLst>
          </p:nvPr>
        </p:nvGraphicFramePr>
        <p:xfrm>
          <a:off x="1717776" y="1397584"/>
          <a:ext cx="16354140" cy="847344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2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3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RUBRO PRESUPUESTAL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CONTRATISTA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PAGOS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DETALLE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r>
                        <a:rPr lang="es-CO" sz="19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0"/>
                          <a:sym typeface="Arial"/>
                        </a:rPr>
                        <a:t>REMUNERACIÓN POR SERVICIOS TÉCNICOS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DIEGO FERNANDO RAMOS LOAIZA</a:t>
                      </a:r>
                      <a:endParaRPr lang="es-CO" sz="1800" dirty="0">
                        <a:latin typeface="+mj-lt"/>
                        <a:cs typeface="Montaser Arabic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17,520,800.00</a:t>
                      </a:r>
                      <a:endParaRPr lang="es-CO" sz="1800" dirty="0">
                        <a:latin typeface="+mj-lt"/>
                        <a:cs typeface="Montaser Arabic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Soporte técnico en el mantenimiento preventivo y correctivo del software de todos los equipos de cómputo, redes, entre otros, para la Institución Educativa Nuevo Latir y su sede Isaías Duarte Cancino</a:t>
                      </a:r>
                      <a:endParaRPr lang="es-ES" sz="1800" dirty="0">
                        <a:latin typeface="+mj-lt"/>
                        <a:cs typeface="Montaser Arabic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24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IMPRESOS Y PUBLICACIONES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COPYMARKET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2,090,000.00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Compra de papel para impresión de diplomas y menciones de honor para la ceremonia de grado de la Institución Educativa.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4331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SERVICIO DE MANTENIMIENTO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TOTAL: 113,564,310.00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ALEJANDRO YUSTI GONZALEZ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984,998.00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Mantenimiento de cizalla, hidro lavadora, guadaña y sopladora de la sede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Isaías Duarte Cancino</a:t>
                      </a:r>
                      <a:endParaRPr lang="es-MX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114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</a:pPr>
                      <a:endParaRPr lang="es-CO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ANDRES AGUILAR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2,915,000.00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s-MX" sz="1800" dirty="0">
                          <a:effectLst/>
                        </a:rPr>
                        <a:t>Instalación de cámaras con cableado en la Institución Educativa y su sede</a:t>
                      </a:r>
                      <a:endParaRPr lang="es-ES" sz="1800" dirty="0">
                        <a:effectLst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850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MX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ASESORIAS Y CONSTRUCCIONES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32,254,712.00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Contrato1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: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Mantenimiento en cambio de sello mecánico y motobomba en la sede Isaías Duarte Cancino de la Institución Educat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iva Nuevo Latir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1" i="0" u="sng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2: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MX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Mantenimiento correctivo en reparación de equipo de bombeo (suministro e instalación) en la sede Isaías Duarte Cancino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1" i="0" u="sng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3:</a:t>
                      </a:r>
                      <a:r>
                        <a:rPr lang="es-MX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Mantenimiento correctivo (reparación) al sistema de presión y contraincendios de </a:t>
                      </a:r>
                      <a:r>
                        <a:rPr lang="es-MX" sz="1800" dirty="0">
                          <a:effectLst/>
                        </a:rPr>
                        <a:t>la Institución Educativa y su sede</a:t>
                      </a:r>
                      <a:endParaRPr lang="es-MX"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8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MX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BORIS ALEXIS RUBIANO ROMERO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23,600,000.00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Contrato1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: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Servicio de fabricación e instalación de puertas metálicas con marco, en lamina negra y acabado de pintura, para el almacén.</a:t>
                      </a:r>
                    </a:p>
                    <a:p>
                      <a:pPr algn="r"/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Contrato 2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: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Mantenimiento especializado en cerrajería, servicio eléctrico, reparación audio y video, servicio de mecánica y albañilería para la Institución</a:t>
                      </a:r>
                    </a:p>
                    <a:p>
                      <a:pPr algn="r"/>
                      <a:r>
                        <a:rPr lang="es-ES" sz="1800" b="1" i="0" u="sng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3: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MX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Mantenimiento especializado en cerrajería, servicio eléctrico, reparación audio y video, servicio de mecánica y albañilería para la Institución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094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5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>
          <a:extLst>
            <a:ext uri="{FF2B5EF4-FFF2-40B4-BE49-F238E27FC236}">
              <a16:creationId xmlns:a16="http://schemas.microsoft.com/office/drawing/2014/main" id="{C62B7768-4774-DFD1-7BEC-9D63FE84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>
            <a:extLst>
              <a:ext uri="{FF2B5EF4-FFF2-40B4-BE49-F238E27FC236}">
                <a16:creationId xmlns:a16="http://schemas.microsoft.com/office/drawing/2014/main" id="{5E9DABE8-ECD1-8960-FA0A-16B87E555373}"/>
              </a:ext>
            </a:extLst>
          </p:cNvPr>
          <p:cNvSpPr/>
          <p:nvPr/>
        </p:nvSpPr>
        <p:spPr>
          <a:xfrm>
            <a:off x="3978418" y="2519923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>
            <a:extLst>
              <a:ext uri="{FF2B5EF4-FFF2-40B4-BE49-F238E27FC236}">
                <a16:creationId xmlns:a16="http://schemas.microsoft.com/office/drawing/2014/main" id="{F77F077D-03F7-D1D4-1E93-98FD50092811}"/>
              </a:ext>
            </a:extLst>
          </p:cNvPr>
          <p:cNvSpPr/>
          <p:nvPr/>
        </p:nvSpPr>
        <p:spPr>
          <a:xfrm>
            <a:off x="-2010554" y="0"/>
            <a:ext cx="8720709" cy="10330149"/>
          </a:xfrm>
          <a:custGeom>
            <a:avLst/>
            <a:gdLst/>
            <a:ahLst/>
            <a:cxnLst/>
            <a:rect l="l" t="t" r="r" b="b"/>
            <a:pathLst>
              <a:path w="11627612" h="13773531" extrusionOk="0">
                <a:moveTo>
                  <a:pt x="11627612" y="1016"/>
                </a:moveTo>
                <a:cubicBezTo>
                  <a:pt x="11622151" y="27432"/>
                  <a:pt x="11617071" y="53721"/>
                  <a:pt x="11611102" y="79883"/>
                </a:cubicBezTo>
                <a:cubicBezTo>
                  <a:pt x="11481943" y="649986"/>
                  <a:pt x="11352657" y="1219962"/>
                  <a:pt x="11223371" y="1790192"/>
                </a:cubicBezTo>
                <a:cubicBezTo>
                  <a:pt x="11032490" y="2633218"/>
                  <a:pt x="10842117" y="3476371"/>
                  <a:pt x="10650982" y="4319270"/>
                </a:cubicBezTo>
                <a:cubicBezTo>
                  <a:pt x="10416159" y="5354447"/>
                  <a:pt x="10180701" y="6389497"/>
                  <a:pt x="9946005" y="7424801"/>
                </a:cubicBezTo>
                <a:cubicBezTo>
                  <a:pt x="9743694" y="8316722"/>
                  <a:pt x="9541764" y="9208516"/>
                  <a:pt x="9339707" y="10100564"/>
                </a:cubicBezTo>
                <a:cubicBezTo>
                  <a:pt x="9162161" y="10884154"/>
                  <a:pt x="8984996" y="11667490"/>
                  <a:pt x="8807196" y="12450953"/>
                </a:cubicBezTo>
                <a:cubicBezTo>
                  <a:pt x="8707247" y="12891516"/>
                  <a:pt x="8606536" y="13331952"/>
                  <a:pt x="8506079" y="13772514"/>
                </a:cubicBezTo>
                <a:cubicBezTo>
                  <a:pt x="5687187" y="13772514"/>
                  <a:pt x="2868549" y="13772389"/>
                  <a:pt x="49911" y="13773531"/>
                </a:cubicBezTo>
                <a:cubicBezTo>
                  <a:pt x="9144" y="13773531"/>
                  <a:pt x="0" y="13764515"/>
                  <a:pt x="0" y="13724001"/>
                </a:cubicBezTo>
                <a:cubicBezTo>
                  <a:pt x="1016" y="9165844"/>
                  <a:pt x="1016" y="4607687"/>
                  <a:pt x="0" y="49530"/>
                </a:cubicBezTo>
                <a:cubicBezTo>
                  <a:pt x="0" y="9017"/>
                  <a:pt x="9144" y="0"/>
                  <a:pt x="49911" y="0"/>
                </a:cubicBezTo>
                <a:cubicBezTo>
                  <a:pt x="3909060" y="1016"/>
                  <a:pt x="7768336" y="1016"/>
                  <a:pt x="11627612" y="101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600" r="-470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>
            <a:extLst>
              <a:ext uri="{FF2B5EF4-FFF2-40B4-BE49-F238E27FC236}">
                <a16:creationId xmlns:a16="http://schemas.microsoft.com/office/drawing/2014/main" id="{DB770F1A-FC82-1668-F427-52567C966380}"/>
              </a:ext>
            </a:extLst>
          </p:cNvPr>
          <p:cNvSpPr/>
          <p:nvPr/>
        </p:nvSpPr>
        <p:spPr>
          <a:xfrm rot="10800000">
            <a:off x="4032466" y="-2"/>
            <a:ext cx="14255534" cy="1226535"/>
          </a:xfrm>
          <a:custGeom>
            <a:avLst/>
            <a:gdLst/>
            <a:ahLst/>
            <a:cxnLst/>
            <a:rect l="l" t="t" r="r" b="b"/>
            <a:pathLst>
              <a:path w="14255534" h="1226535" extrusionOk="0">
                <a:moveTo>
                  <a:pt x="14255534" y="1226535"/>
                </a:moveTo>
                <a:lnTo>
                  <a:pt x="0" y="1226535"/>
                </a:lnTo>
                <a:lnTo>
                  <a:pt x="0" y="0"/>
                </a:lnTo>
                <a:lnTo>
                  <a:pt x="14255534" y="0"/>
                </a:lnTo>
                <a:lnTo>
                  <a:pt x="14255534" y="12265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919" b="-24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>
            <a:extLst>
              <a:ext uri="{FF2B5EF4-FFF2-40B4-BE49-F238E27FC236}">
                <a16:creationId xmlns:a16="http://schemas.microsoft.com/office/drawing/2014/main" id="{FFD3A674-FD33-1977-F6D9-291D382C8919}"/>
              </a:ext>
            </a:extLst>
          </p:cNvPr>
          <p:cNvSpPr/>
          <p:nvPr/>
        </p:nvSpPr>
        <p:spPr>
          <a:xfrm>
            <a:off x="517937" y="502497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>
            <a:extLst>
              <a:ext uri="{FF2B5EF4-FFF2-40B4-BE49-F238E27FC236}">
                <a16:creationId xmlns:a16="http://schemas.microsoft.com/office/drawing/2014/main" id="{0BFBD1A9-F7C3-D91C-BEA1-B40A6BCB927D}"/>
              </a:ext>
            </a:extLst>
          </p:cNvPr>
          <p:cNvSpPr/>
          <p:nvPr/>
        </p:nvSpPr>
        <p:spPr>
          <a:xfrm>
            <a:off x="-279048" y="6172277"/>
            <a:ext cx="5783797" cy="4323388"/>
          </a:xfrm>
          <a:custGeom>
            <a:avLst/>
            <a:gdLst/>
            <a:ahLst/>
            <a:cxnLst/>
            <a:rect l="l" t="t" r="r" b="b"/>
            <a:pathLst>
              <a:path w="5783797" h="4323388" extrusionOk="0">
                <a:moveTo>
                  <a:pt x="5783797" y="4323388"/>
                </a:moveTo>
                <a:lnTo>
                  <a:pt x="0" y="4323388"/>
                </a:lnTo>
                <a:lnTo>
                  <a:pt x="0" y="0"/>
                </a:lnTo>
                <a:lnTo>
                  <a:pt x="5783797" y="0"/>
                </a:lnTo>
                <a:lnTo>
                  <a:pt x="5783797" y="432338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>
            <a:extLst>
              <a:ext uri="{FF2B5EF4-FFF2-40B4-BE49-F238E27FC236}">
                <a16:creationId xmlns:a16="http://schemas.microsoft.com/office/drawing/2014/main" id="{BCE734CD-6DCA-4C4E-D513-79BE19777429}"/>
              </a:ext>
            </a:extLst>
          </p:cNvPr>
          <p:cNvSpPr txBox="1"/>
          <p:nvPr/>
        </p:nvSpPr>
        <p:spPr>
          <a:xfrm>
            <a:off x="6019801" y="-400755"/>
            <a:ext cx="11413278" cy="17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14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Gastos </a:t>
            </a:r>
            <a:r>
              <a:rPr lang="es-MX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vigencia 2025</a:t>
            </a:r>
            <a:endParaRPr lang="es-MX" sz="5400" dirty="0"/>
          </a:p>
        </p:txBody>
      </p:sp>
      <p:sp>
        <p:nvSpPr>
          <p:cNvPr id="215" name="Google Shape;215;p7">
            <a:extLst>
              <a:ext uri="{FF2B5EF4-FFF2-40B4-BE49-F238E27FC236}">
                <a16:creationId xmlns:a16="http://schemas.microsoft.com/office/drawing/2014/main" id="{2753866C-9B21-B122-AE51-D7EAA9408EA6}"/>
              </a:ext>
            </a:extLst>
          </p:cNvPr>
          <p:cNvSpPr txBox="1"/>
          <p:nvPr/>
        </p:nvSpPr>
        <p:spPr>
          <a:xfrm>
            <a:off x="10022289" y="9858758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/>
          </a:p>
        </p:txBody>
      </p:sp>
      <p:sp>
        <p:nvSpPr>
          <p:cNvPr id="216" name="Google Shape;216;p7">
            <a:extLst>
              <a:ext uri="{FF2B5EF4-FFF2-40B4-BE49-F238E27FC236}">
                <a16:creationId xmlns:a16="http://schemas.microsoft.com/office/drawing/2014/main" id="{7FBBD661-3F78-C71D-2EE5-96A006ABF24D}"/>
              </a:ext>
            </a:extLst>
          </p:cNvPr>
          <p:cNvSpPr txBox="1"/>
          <p:nvPr/>
        </p:nvSpPr>
        <p:spPr>
          <a:xfrm>
            <a:off x="12566936" y="9866151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 dirty="0"/>
          </a:p>
        </p:txBody>
      </p:sp>
      <p:sp>
        <p:nvSpPr>
          <p:cNvPr id="217" name="Google Shape;217;p7">
            <a:extLst>
              <a:ext uri="{FF2B5EF4-FFF2-40B4-BE49-F238E27FC236}">
                <a16:creationId xmlns:a16="http://schemas.microsoft.com/office/drawing/2014/main" id="{16AAD73A-5DCE-208A-CF4F-F5298F47C6D4}"/>
              </a:ext>
            </a:extLst>
          </p:cNvPr>
          <p:cNvSpPr txBox="1"/>
          <p:nvPr/>
        </p:nvSpPr>
        <p:spPr>
          <a:xfrm>
            <a:off x="14613340" y="9858758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/>
          </a:p>
        </p:txBody>
      </p:sp>
      <p:graphicFrame>
        <p:nvGraphicFramePr>
          <p:cNvPr id="2" name="Google Shape;203;p6">
            <a:extLst>
              <a:ext uri="{FF2B5EF4-FFF2-40B4-BE49-F238E27FC236}">
                <a16:creationId xmlns:a16="http://schemas.microsoft.com/office/drawing/2014/main" id="{4B736300-8E13-99C1-D209-739520150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677184"/>
              </p:ext>
            </p:extLst>
          </p:nvPr>
        </p:nvGraphicFramePr>
        <p:xfrm>
          <a:off x="1539494" y="1736617"/>
          <a:ext cx="16354140" cy="748284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2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2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RUBRO PRESUPUESTAL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CONTRATISTA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PAGOS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DETALLE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SERVICIO DE MANTENIMIENTO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ES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TOTAL: 113,564,310.00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COPYMARKET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3,369,600.00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Contrato1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: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Mantenimiento preventivo y correctivo de 3 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fotocopiadoras e impresoras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la Institución Educat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iva Nuevo Latir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1" i="0" u="sng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Contrato 2: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Mantenimiento de nueve (9) aires acondicionados en la Institución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753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LEIDER DAVID MORENO GOMEZ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23,712,000.00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Mantenimiento general (reparación de pupitres, pintura, limpieza de canales, limpieza de sifones, entre otros) en la Institución en la vigencia 2025.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711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LOBOA MARTINEZ GLORIA AMPARO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20,400,000.00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Mantenimiento y conservación de zonas verdes, limpieza de maleza y basuras en la parte interna de la Institución Educativa Nuevo Latir en la vigencia 2025</a:t>
                      </a:r>
                      <a:endParaRPr lang="es-MX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602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MOTOBOMBAS Y PLANTAS ELECTRICAS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595,000.00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Mantenimiento preventivo a motobombas y a la red contra incendios de la Institución Nuevo Latir y su sede Isaías Duarte Cancino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72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MYRIAM ROJAS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2,574,000.00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Mantenimiento y recarga de extintores para la Institución y su sede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568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PRODUSERV COLOMBIA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3,159,000.00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Mantenimiento y reparación (reconstrucción de plataformas, resane, pinturas, reubicación, etc.) del parque infantil de la sede Isaías Duarte Cancino</a:t>
                      </a:r>
                      <a:endParaRPr lang="es-MX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1900" dirty="0">
                          <a:latin typeface="+mj-lt"/>
                          <a:cs typeface="Montaser Arabic" panose="020B0604020202020204" charset="0"/>
                        </a:rPr>
                        <a:t>SOPORTE Y ACT. DE SOFTWARE 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ES" sz="1800" dirty="0">
                          <a:latin typeface="+mj-lt"/>
                          <a:cs typeface="Montaser Arabic" panose="020B0604020202020204" charset="0"/>
                        </a:rPr>
                        <a:t>ASESORIAS Y SIST. COMPUTARIZADOS</a:t>
                      </a:r>
                      <a:endParaRPr lang="es-CO" sz="1800" dirty="0">
                        <a:latin typeface="+mj-lt"/>
                        <a:cs typeface="Montaser Arabic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Montaser Arabic" panose="020B0604020202020204" charset="0"/>
                          <a:sym typeface="Arial"/>
                        </a:rPr>
                        <a:t>6,590,000.00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Mantenimiento y soporte técnico del sistema de información ASCII de </a:t>
                      </a: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Montaser Arabic" panose="020B0604020202020204" charset="0"/>
                          <a:sym typeface="Arial"/>
                        </a:rPr>
                        <a:t>la Institución Educativa en la vigencia 2025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s-CO" sz="18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25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3978418" y="2519923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-2010554" y="0"/>
            <a:ext cx="8720709" cy="10330149"/>
          </a:xfrm>
          <a:custGeom>
            <a:avLst/>
            <a:gdLst/>
            <a:ahLst/>
            <a:cxnLst/>
            <a:rect l="l" t="t" r="r" b="b"/>
            <a:pathLst>
              <a:path w="11627612" h="13773531" extrusionOk="0">
                <a:moveTo>
                  <a:pt x="11627612" y="1016"/>
                </a:moveTo>
                <a:cubicBezTo>
                  <a:pt x="11622151" y="27432"/>
                  <a:pt x="11617071" y="53721"/>
                  <a:pt x="11611102" y="79883"/>
                </a:cubicBezTo>
                <a:cubicBezTo>
                  <a:pt x="11481943" y="649986"/>
                  <a:pt x="11352657" y="1219962"/>
                  <a:pt x="11223371" y="1790192"/>
                </a:cubicBezTo>
                <a:cubicBezTo>
                  <a:pt x="11032490" y="2633218"/>
                  <a:pt x="10842117" y="3476371"/>
                  <a:pt x="10650982" y="4319270"/>
                </a:cubicBezTo>
                <a:cubicBezTo>
                  <a:pt x="10416159" y="5354447"/>
                  <a:pt x="10180701" y="6389497"/>
                  <a:pt x="9946005" y="7424801"/>
                </a:cubicBezTo>
                <a:cubicBezTo>
                  <a:pt x="9743694" y="8316722"/>
                  <a:pt x="9541764" y="9208516"/>
                  <a:pt x="9339707" y="10100564"/>
                </a:cubicBezTo>
                <a:cubicBezTo>
                  <a:pt x="9162161" y="10884154"/>
                  <a:pt x="8984996" y="11667490"/>
                  <a:pt x="8807196" y="12450953"/>
                </a:cubicBezTo>
                <a:cubicBezTo>
                  <a:pt x="8707247" y="12891516"/>
                  <a:pt x="8606536" y="13331952"/>
                  <a:pt x="8506079" y="13772514"/>
                </a:cubicBezTo>
                <a:cubicBezTo>
                  <a:pt x="5687187" y="13772514"/>
                  <a:pt x="2868549" y="13772389"/>
                  <a:pt x="49911" y="13773531"/>
                </a:cubicBezTo>
                <a:cubicBezTo>
                  <a:pt x="9144" y="13773531"/>
                  <a:pt x="0" y="13764515"/>
                  <a:pt x="0" y="13724001"/>
                </a:cubicBezTo>
                <a:cubicBezTo>
                  <a:pt x="1016" y="9165844"/>
                  <a:pt x="1016" y="4607687"/>
                  <a:pt x="0" y="49530"/>
                </a:cubicBezTo>
                <a:cubicBezTo>
                  <a:pt x="0" y="9017"/>
                  <a:pt x="9144" y="0"/>
                  <a:pt x="49911" y="0"/>
                </a:cubicBezTo>
                <a:cubicBezTo>
                  <a:pt x="3909060" y="1016"/>
                  <a:pt x="7768336" y="1016"/>
                  <a:pt x="11627612" y="101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8838" r="-388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10800000">
            <a:off x="4032466" y="-2"/>
            <a:ext cx="14255534" cy="1226535"/>
          </a:xfrm>
          <a:custGeom>
            <a:avLst/>
            <a:gdLst/>
            <a:ahLst/>
            <a:cxnLst/>
            <a:rect l="l" t="t" r="r" b="b"/>
            <a:pathLst>
              <a:path w="14255534" h="1226535" extrusionOk="0">
                <a:moveTo>
                  <a:pt x="14255534" y="1226535"/>
                </a:moveTo>
                <a:lnTo>
                  <a:pt x="0" y="1226535"/>
                </a:lnTo>
                <a:lnTo>
                  <a:pt x="0" y="0"/>
                </a:lnTo>
                <a:lnTo>
                  <a:pt x="14255534" y="0"/>
                </a:lnTo>
                <a:lnTo>
                  <a:pt x="14255534" y="12265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919" b="-24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17937" y="502497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6033449" y="-396452"/>
            <a:ext cx="11413278" cy="17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14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Gastos </a:t>
            </a:r>
            <a:r>
              <a:rPr lang="es-MX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vigencia 2025</a:t>
            </a:r>
            <a:endParaRPr lang="es-MX" sz="5400" dirty="0"/>
          </a:p>
        </p:txBody>
      </p:sp>
      <p:sp>
        <p:nvSpPr>
          <p:cNvPr id="199" name="Google Shape;199;p6"/>
          <p:cNvSpPr/>
          <p:nvPr/>
        </p:nvSpPr>
        <p:spPr>
          <a:xfrm>
            <a:off x="-279048" y="6172277"/>
            <a:ext cx="5783797" cy="4323388"/>
          </a:xfrm>
          <a:custGeom>
            <a:avLst/>
            <a:gdLst/>
            <a:ahLst/>
            <a:cxnLst/>
            <a:rect l="l" t="t" r="r" b="b"/>
            <a:pathLst>
              <a:path w="5783797" h="4323388" extrusionOk="0">
                <a:moveTo>
                  <a:pt x="5783797" y="4323388"/>
                </a:moveTo>
                <a:lnTo>
                  <a:pt x="0" y="4323388"/>
                </a:lnTo>
                <a:lnTo>
                  <a:pt x="0" y="0"/>
                </a:lnTo>
                <a:lnTo>
                  <a:pt x="5783797" y="0"/>
                </a:lnTo>
                <a:lnTo>
                  <a:pt x="5783797" y="432338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0022289" y="9858758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12566936" y="9866151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4613340" y="9858758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/>
          </a:p>
        </p:txBody>
      </p:sp>
      <p:graphicFrame>
        <p:nvGraphicFramePr>
          <p:cNvPr id="2" name="Google Shape;203;p6">
            <a:extLst>
              <a:ext uri="{FF2B5EF4-FFF2-40B4-BE49-F238E27FC236}">
                <a16:creationId xmlns:a16="http://schemas.microsoft.com/office/drawing/2014/main" id="{F437789C-2867-C058-1391-80EF02B1E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657799"/>
              </p:ext>
            </p:extLst>
          </p:nvPr>
        </p:nvGraphicFramePr>
        <p:xfrm>
          <a:off x="1585145" y="1548520"/>
          <a:ext cx="16354140" cy="812673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2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3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RUBRO PRESUPUESTAL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CONTRATISTA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PAGOS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DETALLE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6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USO PORTAL ACADÉMICO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DE LOS RIOS OSPINA RODRIGO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19,800,900.00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Licenciamiento de uso y manejo del portal de servicios educativos de valoración estudiantil de la Institución Educativa para la vigencia 2025.</a:t>
                      </a: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2427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MX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OTRO EQUIPO ELÉCTRICO Y SUS PARTES Y PIEZAS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n-US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TOTAL: 36,947,120.00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ANDRES GUILLERMO AGUILAR MARTINEZ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10,875,120.00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Compra de cámaras de seguridad y elementos para su instalación (Cámaras, cables UTP, canaletas, multitomas, adaptadores, kit de instalación)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433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</a:pPr>
                      <a:endParaRPr lang="es-CO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JAIRO ANDREI VALENCIA MONTOYA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1,547,000.00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Compra de cabinas con laberintos para bajos de 18" para auditorio principal de la Institución Educativa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114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</a:pPr>
                      <a:endParaRPr lang="es-CO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LANNY FERNANDA BETANCOURT ARCE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24,525,000.00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s-ES" sz="1800" b="1" u="sng" dirty="0">
                          <a:effectLst/>
                        </a:rPr>
                        <a:t>Contrato 1:</a:t>
                      </a:r>
                      <a:r>
                        <a:rPr lang="es-ES" sz="1800" dirty="0">
                          <a:effectLst/>
                        </a:rPr>
                        <a:t> Compra de elementos de computo (alfombrillas, discos duros, pulseras antiestáticas, etc.) para las aulas de clases y el área administrativa</a:t>
                      </a:r>
                    </a:p>
                    <a:p>
                      <a:pPr algn="r" fontAlgn="ctr">
                        <a:buNone/>
                      </a:pPr>
                      <a:r>
                        <a:rPr lang="es-ES" sz="1800" b="1" u="sng" dirty="0">
                          <a:effectLst/>
                        </a:rPr>
                        <a:t>Contrato 2:</a:t>
                      </a:r>
                      <a:r>
                        <a:rPr lang="es-ES" sz="1800" dirty="0">
                          <a:effectLst/>
                        </a:rPr>
                        <a:t> C</a:t>
                      </a:r>
                      <a:r>
                        <a:rPr lang="es-MX" sz="1800" dirty="0">
                          <a:effectLst/>
                        </a:rPr>
                        <a:t>ompra de elementos de audio y video (cables HDMI, memorias, planta proaudio, condensador, probador de cables, etc.) para la Institución</a:t>
                      </a:r>
                      <a:endParaRPr lang="es-ES" sz="1800" dirty="0">
                        <a:effectLst/>
                      </a:endParaRPr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8507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MX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DOTACIÓN INSTITUCIONAL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MX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r>
                        <a:rPr lang="es-MX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TOTAL: 41,289,741.00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COMERCIALIZADORA JUNIOR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10,000,000.00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Adquisición de ciento cuarenta (140) agendas educadores, impresiones a color y un pendón araña para la Institución Educativa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8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MX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INVER GLOBAL SM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7,877,800.00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Adquisición de cuatro (4) juegos de mesa con sus respectivas sillas para niños y niñas de 3-5 años.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194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MX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LIVANIEL SUAREZ ARAGONES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424,116.00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Compra de balones de voleibol y de fútbol sala para la Formación Integral de da Institución Educativa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527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</a:pPr>
                      <a:endParaRPr lang="es-MX" sz="19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PLATAFORMA-E S.A.S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u="none" strike="noStrike" cap="none" dirty="0"/>
                        <a:t>10,686,200.00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Compra de diez (10) </a:t>
                      </a:r>
                      <a:r>
                        <a:rPr lang="es-MX" sz="1800" u="none" strike="noStrike" cap="none" dirty="0" err="1"/>
                        <a:t>Beet</a:t>
                      </a:r>
                      <a:r>
                        <a:rPr lang="es-MX" sz="1800" u="none" strike="noStrike" cap="none" dirty="0"/>
                        <a:t> Bot-blue (Robot Educativo) para el proyecto </a:t>
                      </a:r>
                      <a:r>
                        <a:rPr lang="es-MX" sz="1800" u="none" strike="noStrike" cap="none" dirty="0" err="1"/>
                        <a:t>Steam</a:t>
                      </a:r>
                      <a:r>
                        <a:rPr lang="es-MX" sz="1800" u="none" strike="noStrike" cap="none" dirty="0"/>
                        <a:t> 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0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00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>
          <a:extLst>
            <a:ext uri="{FF2B5EF4-FFF2-40B4-BE49-F238E27FC236}">
              <a16:creationId xmlns:a16="http://schemas.microsoft.com/office/drawing/2014/main" id="{C62B7768-4774-DFD1-7BEC-9D63FE843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>
            <a:extLst>
              <a:ext uri="{FF2B5EF4-FFF2-40B4-BE49-F238E27FC236}">
                <a16:creationId xmlns:a16="http://schemas.microsoft.com/office/drawing/2014/main" id="{5E9DABE8-ECD1-8960-FA0A-16B87E555373}"/>
              </a:ext>
            </a:extLst>
          </p:cNvPr>
          <p:cNvSpPr/>
          <p:nvPr/>
        </p:nvSpPr>
        <p:spPr>
          <a:xfrm>
            <a:off x="3978418" y="2519923"/>
            <a:ext cx="14363630" cy="7810224"/>
          </a:xfrm>
          <a:custGeom>
            <a:avLst/>
            <a:gdLst/>
            <a:ahLst/>
            <a:cxnLst/>
            <a:rect l="l" t="t" r="r" b="b"/>
            <a:pathLst>
              <a:path w="14363630" h="7810224" extrusionOk="0">
                <a:moveTo>
                  <a:pt x="0" y="0"/>
                </a:moveTo>
                <a:lnTo>
                  <a:pt x="14363630" y="0"/>
                </a:lnTo>
                <a:lnTo>
                  <a:pt x="14363630" y="7810224"/>
                </a:lnTo>
                <a:lnTo>
                  <a:pt x="0" y="7810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>
            <a:extLst>
              <a:ext uri="{FF2B5EF4-FFF2-40B4-BE49-F238E27FC236}">
                <a16:creationId xmlns:a16="http://schemas.microsoft.com/office/drawing/2014/main" id="{F77F077D-03F7-D1D4-1E93-98FD50092811}"/>
              </a:ext>
            </a:extLst>
          </p:cNvPr>
          <p:cNvSpPr/>
          <p:nvPr/>
        </p:nvSpPr>
        <p:spPr>
          <a:xfrm>
            <a:off x="-2010554" y="0"/>
            <a:ext cx="8720709" cy="10330149"/>
          </a:xfrm>
          <a:custGeom>
            <a:avLst/>
            <a:gdLst/>
            <a:ahLst/>
            <a:cxnLst/>
            <a:rect l="l" t="t" r="r" b="b"/>
            <a:pathLst>
              <a:path w="11627612" h="13773531" extrusionOk="0">
                <a:moveTo>
                  <a:pt x="11627612" y="1016"/>
                </a:moveTo>
                <a:cubicBezTo>
                  <a:pt x="11622151" y="27432"/>
                  <a:pt x="11617071" y="53721"/>
                  <a:pt x="11611102" y="79883"/>
                </a:cubicBezTo>
                <a:cubicBezTo>
                  <a:pt x="11481943" y="649986"/>
                  <a:pt x="11352657" y="1219962"/>
                  <a:pt x="11223371" y="1790192"/>
                </a:cubicBezTo>
                <a:cubicBezTo>
                  <a:pt x="11032490" y="2633218"/>
                  <a:pt x="10842117" y="3476371"/>
                  <a:pt x="10650982" y="4319270"/>
                </a:cubicBezTo>
                <a:cubicBezTo>
                  <a:pt x="10416159" y="5354447"/>
                  <a:pt x="10180701" y="6389497"/>
                  <a:pt x="9946005" y="7424801"/>
                </a:cubicBezTo>
                <a:cubicBezTo>
                  <a:pt x="9743694" y="8316722"/>
                  <a:pt x="9541764" y="9208516"/>
                  <a:pt x="9339707" y="10100564"/>
                </a:cubicBezTo>
                <a:cubicBezTo>
                  <a:pt x="9162161" y="10884154"/>
                  <a:pt x="8984996" y="11667490"/>
                  <a:pt x="8807196" y="12450953"/>
                </a:cubicBezTo>
                <a:cubicBezTo>
                  <a:pt x="8707247" y="12891516"/>
                  <a:pt x="8606536" y="13331952"/>
                  <a:pt x="8506079" y="13772514"/>
                </a:cubicBezTo>
                <a:cubicBezTo>
                  <a:pt x="5687187" y="13772514"/>
                  <a:pt x="2868549" y="13772389"/>
                  <a:pt x="49911" y="13773531"/>
                </a:cubicBezTo>
                <a:cubicBezTo>
                  <a:pt x="9144" y="13773531"/>
                  <a:pt x="0" y="13764515"/>
                  <a:pt x="0" y="13724001"/>
                </a:cubicBezTo>
                <a:cubicBezTo>
                  <a:pt x="1016" y="9165844"/>
                  <a:pt x="1016" y="4607687"/>
                  <a:pt x="0" y="49530"/>
                </a:cubicBezTo>
                <a:cubicBezTo>
                  <a:pt x="0" y="9017"/>
                  <a:pt x="9144" y="0"/>
                  <a:pt x="49911" y="0"/>
                </a:cubicBezTo>
                <a:cubicBezTo>
                  <a:pt x="3909060" y="1016"/>
                  <a:pt x="7768336" y="1016"/>
                  <a:pt x="11627612" y="101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600" r="-470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>
            <a:extLst>
              <a:ext uri="{FF2B5EF4-FFF2-40B4-BE49-F238E27FC236}">
                <a16:creationId xmlns:a16="http://schemas.microsoft.com/office/drawing/2014/main" id="{DB770F1A-FC82-1668-F427-52567C966380}"/>
              </a:ext>
            </a:extLst>
          </p:cNvPr>
          <p:cNvSpPr/>
          <p:nvPr/>
        </p:nvSpPr>
        <p:spPr>
          <a:xfrm rot="10800000">
            <a:off x="4032466" y="-2"/>
            <a:ext cx="14255534" cy="1226535"/>
          </a:xfrm>
          <a:custGeom>
            <a:avLst/>
            <a:gdLst/>
            <a:ahLst/>
            <a:cxnLst/>
            <a:rect l="l" t="t" r="r" b="b"/>
            <a:pathLst>
              <a:path w="14255534" h="1226535" extrusionOk="0">
                <a:moveTo>
                  <a:pt x="14255534" y="1226535"/>
                </a:moveTo>
                <a:lnTo>
                  <a:pt x="0" y="1226535"/>
                </a:lnTo>
                <a:lnTo>
                  <a:pt x="0" y="0"/>
                </a:lnTo>
                <a:lnTo>
                  <a:pt x="14255534" y="0"/>
                </a:lnTo>
                <a:lnTo>
                  <a:pt x="14255534" y="12265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919" b="-24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>
            <a:extLst>
              <a:ext uri="{FF2B5EF4-FFF2-40B4-BE49-F238E27FC236}">
                <a16:creationId xmlns:a16="http://schemas.microsoft.com/office/drawing/2014/main" id="{FFD3A674-FD33-1977-F6D9-291D382C8919}"/>
              </a:ext>
            </a:extLst>
          </p:cNvPr>
          <p:cNvSpPr/>
          <p:nvPr/>
        </p:nvSpPr>
        <p:spPr>
          <a:xfrm>
            <a:off x="517937" y="502497"/>
            <a:ext cx="1021557" cy="1448086"/>
          </a:xfrm>
          <a:custGeom>
            <a:avLst/>
            <a:gdLst/>
            <a:ahLst/>
            <a:cxnLst/>
            <a:rect l="l" t="t" r="r" b="b"/>
            <a:pathLst>
              <a:path w="1362075" h="1930781" extrusionOk="0">
                <a:moveTo>
                  <a:pt x="0" y="0"/>
                </a:moveTo>
                <a:lnTo>
                  <a:pt x="1362075" y="0"/>
                </a:lnTo>
                <a:lnTo>
                  <a:pt x="1362075" y="1930781"/>
                </a:lnTo>
                <a:lnTo>
                  <a:pt x="0" y="1930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>
            <a:extLst>
              <a:ext uri="{FF2B5EF4-FFF2-40B4-BE49-F238E27FC236}">
                <a16:creationId xmlns:a16="http://schemas.microsoft.com/office/drawing/2014/main" id="{0BFBD1A9-F7C3-D91C-BEA1-B40A6BCB927D}"/>
              </a:ext>
            </a:extLst>
          </p:cNvPr>
          <p:cNvSpPr/>
          <p:nvPr/>
        </p:nvSpPr>
        <p:spPr>
          <a:xfrm>
            <a:off x="-279048" y="6172277"/>
            <a:ext cx="5783797" cy="4323388"/>
          </a:xfrm>
          <a:custGeom>
            <a:avLst/>
            <a:gdLst/>
            <a:ahLst/>
            <a:cxnLst/>
            <a:rect l="l" t="t" r="r" b="b"/>
            <a:pathLst>
              <a:path w="5783797" h="4323388" extrusionOk="0">
                <a:moveTo>
                  <a:pt x="5783797" y="4323388"/>
                </a:moveTo>
                <a:lnTo>
                  <a:pt x="0" y="4323388"/>
                </a:lnTo>
                <a:lnTo>
                  <a:pt x="0" y="0"/>
                </a:lnTo>
                <a:lnTo>
                  <a:pt x="5783797" y="0"/>
                </a:lnTo>
                <a:lnTo>
                  <a:pt x="5783797" y="432338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>
            <a:extLst>
              <a:ext uri="{FF2B5EF4-FFF2-40B4-BE49-F238E27FC236}">
                <a16:creationId xmlns:a16="http://schemas.microsoft.com/office/drawing/2014/main" id="{BCE734CD-6DCA-4C4E-D513-79BE19777429}"/>
              </a:ext>
            </a:extLst>
          </p:cNvPr>
          <p:cNvSpPr txBox="1"/>
          <p:nvPr/>
        </p:nvSpPr>
        <p:spPr>
          <a:xfrm>
            <a:off x="6019801" y="-400755"/>
            <a:ext cx="11413278" cy="17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14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Gastos </a:t>
            </a:r>
            <a:r>
              <a:rPr lang="es-MX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5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vigencia 2025</a:t>
            </a:r>
            <a:endParaRPr lang="es-MX" sz="5400" dirty="0"/>
          </a:p>
        </p:txBody>
      </p:sp>
      <p:sp>
        <p:nvSpPr>
          <p:cNvPr id="215" name="Google Shape;215;p7">
            <a:extLst>
              <a:ext uri="{FF2B5EF4-FFF2-40B4-BE49-F238E27FC236}">
                <a16:creationId xmlns:a16="http://schemas.microsoft.com/office/drawing/2014/main" id="{2753866C-9B21-B122-AE51-D7EAA9408EA6}"/>
              </a:ext>
            </a:extLst>
          </p:cNvPr>
          <p:cNvSpPr txBox="1"/>
          <p:nvPr/>
        </p:nvSpPr>
        <p:spPr>
          <a:xfrm>
            <a:off x="10022289" y="9858758"/>
            <a:ext cx="2645960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@cpa_consultoria</a:t>
            </a:r>
            <a:endParaRPr/>
          </a:p>
        </p:txBody>
      </p:sp>
      <p:sp>
        <p:nvSpPr>
          <p:cNvPr id="216" name="Google Shape;216;p7">
            <a:extLst>
              <a:ext uri="{FF2B5EF4-FFF2-40B4-BE49-F238E27FC236}">
                <a16:creationId xmlns:a16="http://schemas.microsoft.com/office/drawing/2014/main" id="{7FBBD661-3F78-C71D-2EE5-96A006ABF24D}"/>
              </a:ext>
            </a:extLst>
          </p:cNvPr>
          <p:cNvSpPr txBox="1"/>
          <p:nvPr/>
        </p:nvSpPr>
        <p:spPr>
          <a:xfrm>
            <a:off x="12566936" y="9866151"/>
            <a:ext cx="1998674" cy="3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+57 302 4210516</a:t>
            </a:r>
            <a:endParaRPr dirty="0"/>
          </a:p>
        </p:txBody>
      </p:sp>
      <p:sp>
        <p:nvSpPr>
          <p:cNvPr id="217" name="Google Shape;217;p7">
            <a:extLst>
              <a:ext uri="{FF2B5EF4-FFF2-40B4-BE49-F238E27FC236}">
                <a16:creationId xmlns:a16="http://schemas.microsoft.com/office/drawing/2014/main" id="{16AAD73A-5DCE-208A-CF4F-F5298F47C6D4}"/>
              </a:ext>
            </a:extLst>
          </p:cNvPr>
          <p:cNvSpPr txBox="1"/>
          <p:nvPr/>
        </p:nvSpPr>
        <p:spPr>
          <a:xfrm>
            <a:off x="14613340" y="9858758"/>
            <a:ext cx="3458576" cy="3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www.cpaconsultoria.com.co</a:t>
            </a:r>
            <a:endParaRPr/>
          </a:p>
        </p:txBody>
      </p:sp>
      <p:graphicFrame>
        <p:nvGraphicFramePr>
          <p:cNvPr id="2" name="Google Shape;203;p6">
            <a:extLst>
              <a:ext uri="{FF2B5EF4-FFF2-40B4-BE49-F238E27FC236}">
                <a16:creationId xmlns:a16="http://schemas.microsoft.com/office/drawing/2014/main" id="{4B736300-8E13-99C1-D209-739520150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579022"/>
              </p:ext>
            </p:extLst>
          </p:nvPr>
        </p:nvGraphicFramePr>
        <p:xfrm>
          <a:off x="1642285" y="1608120"/>
          <a:ext cx="16354140" cy="8001000"/>
        </p:xfrm>
        <a:graphic>
          <a:graphicData uri="http://schemas.openxmlformats.org/drawingml/2006/table">
            <a:tbl>
              <a:tblPr>
                <a:noFill/>
                <a:tableStyleId>{DAAB11C2-FADD-4AE1-B2BE-F2FA5758C7E8}</a:tableStyleId>
              </a:tblPr>
              <a:tblGrid>
                <a:gridCol w="32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2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RUBRO PRESUPUESTAL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CONTRATISTA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PAGOS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rgbClr val="FFFFFF"/>
                          </a:solidFill>
                          <a:latin typeface="Montaser Arabic" panose="020B0604020202020204" charset="-78"/>
                          <a:ea typeface="Arial"/>
                          <a:cs typeface="Montaser Arabic" panose="020B0604020202020204" charset="-78"/>
                          <a:sym typeface="Arial"/>
                        </a:rPr>
                        <a:t>DETALLE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  <a:latin typeface="Montaser Arabic" panose="020B0604020202020204" charset="-78"/>
                        <a:ea typeface="Arial"/>
                        <a:cs typeface="Montaser Arabic" panose="020B0604020202020204" charset="-78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r>
                        <a:rPr lang="es-MX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DOTACIÓN INSTITUCIONAL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PRODUSERV COLOMBIA SAS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12,301,625.00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1" i="0" u="sng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Contrato 1:</a:t>
                      </a: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 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Elementos didácticos para Primera Infancia (</a:t>
                      </a:r>
                      <a:r>
                        <a:rPr lang="es-MX" sz="1800" b="0" i="0" u="none" strike="noStrike" cap="none" dirty="0" err="1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ula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 </a:t>
                      </a:r>
                      <a:r>
                        <a:rPr lang="es-MX" sz="1800" b="0" i="0" u="none" strike="noStrike" cap="none" dirty="0" err="1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ula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, conos, lazos, pelotas, zancos, petos, pitos, etc.) de la Institución Educativa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i="0" u="sng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Contrato 2: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 Suministro de cuatro televisores para proyectos de aula.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75349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r>
                        <a:rPr lang="es-ES" sz="1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Montaser Arabic" panose="020B0604020202020204" charset="0"/>
                          <a:sym typeface="Arial"/>
                        </a:rPr>
                        <a:t>ACTIVIDADES PEDAGÓGICAS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r>
                        <a:rPr lang="es-ES" sz="1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Montaser Arabic" panose="020B0604020202020204" charset="0"/>
                          <a:sym typeface="Arial"/>
                        </a:rPr>
                        <a:t>TOTAL: 34,997,060.00</a:t>
                      </a: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BEATRIZ ELENA ZAPATA TABARES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1,553,545.00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1: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Compra de laminas de 5mm para elaboración de medallas para el proyecto Tiempo Libre de la Institución Educativa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2: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Compra de medallas para reconocimientos a los estudiantes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602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COMERCIALIZADORA JUNIOR SAS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3,220,500.00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1: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Servicio de reparación de elementos musicales del pacifico sede Isaías Duarte Cancino de la Institución Educativa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1" i="0" u="sng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Contrato 2:</a:t>
                      </a: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Adquisición de 350 escarapelas tipo periodista</a:t>
                      </a:r>
                      <a:endParaRPr lang="es-MX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72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DANIEL FELIPE DUQUE RENGIFO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13,300,000.00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Servicio de acompañamiento en ensayos y presentaciones para la 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orquesta proyecto Tiempo Libre de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Institución Educativa </a:t>
                      </a:r>
                      <a:endParaRPr lang="es-MX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568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JULIO CESAR RIVERA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800,000.00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Servicio de transporte (ida y regreso) presentación grupo de danza proyecto Tiempo Libre de la sede Isaías Duarte Cancino.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58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LANNY FERNANDA BETANCOURT ARCE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4,900,000.00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Compra de veinte (20) trajes para hombres y mujeres de la banda marcial </a:t>
                      </a: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Institución Educativa</a:t>
                      </a:r>
                      <a:endParaRPr lang="es-MX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884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99"/>
                        <a:buFont typeface="Arial"/>
                        <a:buNone/>
                        <a:tabLst/>
                        <a:defRPr/>
                      </a:pPr>
                      <a:endParaRPr lang="es-ES" sz="19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Montaser Arabic" panose="020B0604020202020204" charset="0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LIVANIEL SUAREZ ARAGONES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714,000.00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Compra de uniformes deportivos de baloncesto proyecto Tiempo Libre de la Institución Educativa y su sede.</a:t>
                      </a: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8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92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1911</Words>
  <Application>Microsoft Office PowerPoint</Application>
  <PresentationFormat>Personalizado</PresentationFormat>
  <Paragraphs>333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Montaser Arabic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11</dc:creator>
  <cp:lastModifiedBy>hugo alberto lozano</cp:lastModifiedBy>
  <cp:revision>31</cp:revision>
  <dcterms:created xsi:type="dcterms:W3CDTF">2006-08-16T00:00:00Z</dcterms:created>
  <dcterms:modified xsi:type="dcterms:W3CDTF">2026-02-24T14:02:54Z</dcterms:modified>
</cp:coreProperties>
</file>