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6" r:id="rId39"/>
    <p:sldId id="297" r:id="rId40"/>
    <p:sldId id="299" r:id="rId41"/>
    <p:sldId id="300" r:id="rId42"/>
    <p:sldId id="302" r:id="rId43"/>
    <p:sldId id="304" r:id="rId44"/>
    <p:sldId id="305" r:id="rId45"/>
    <p:sldId id="306" r:id="rId46"/>
    <p:sldId id="307" r:id="rId47"/>
    <p:sldId id="308" r:id="rId48"/>
    <p:sldId id="311" r:id="rId49"/>
    <p:sldId id="313" r:id="rId50"/>
    <p:sldId id="314" r:id="rId51"/>
    <p:sldId id="315" r:id="rId52"/>
    <p:sldId id="318" r:id="rId5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40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7749" y="135071"/>
            <a:ext cx="6584315" cy="80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" y="133070"/>
            <a:ext cx="9064524" cy="49615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512" y="57949"/>
            <a:ext cx="8589289" cy="164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224" y="1673187"/>
            <a:ext cx="8188325" cy="243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01" y="1686274"/>
            <a:ext cx="6205069" cy="15549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0525" y="833426"/>
            <a:ext cx="2046677" cy="33155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4901" y="2495550"/>
            <a:ext cx="1127473" cy="25784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6185" y="1806125"/>
            <a:ext cx="41941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405" dirty="0"/>
              <a:t>INSTITUCIÓN</a:t>
            </a:r>
            <a:r>
              <a:rPr spc="-135" dirty="0"/>
              <a:t> </a:t>
            </a:r>
            <a:r>
              <a:rPr spc="-345" dirty="0"/>
              <a:t>EDUCATIVA NUEVO</a:t>
            </a:r>
            <a:r>
              <a:rPr spc="-135" dirty="0"/>
              <a:t> </a:t>
            </a:r>
            <a:r>
              <a:rPr spc="-520" dirty="0"/>
              <a:t>LATIR </a:t>
            </a:r>
            <a:r>
              <a:rPr spc="-50" dirty="0"/>
              <a:t>20/02/2026</a:t>
            </a: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9883" y="114299"/>
            <a:ext cx="1430480" cy="1571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99" y="389483"/>
            <a:ext cx="5518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31EAFD"/>
                </a:solidFill>
                <a:latin typeface="Arial MT"/>
                <a:cs typeface="Arial MT"/>
              </a:rPr>
              <a:t>Proceso:</a:t>
            </a:r>
            <a:r>
              <a:rPr sz="2400" spc="10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31EAFD"/>
                </a:solidFill>
                <a:latin typeface="Arial MT"/>
                <a:cs typeface="Arial MT"/>
              </a:rPr>
              <a:t>Proyección</a:t>
            </a:r>
            <a:r>
              <a:rPr sz="2400" spc="15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290" dirty="0">
                <a:solidFill>
                  <a:srgbClr val="31EAFD"/>
                </a:solidFill>
                <a:latin typeface="Arial MT"/>
                <a:cs typeface="Arial MT"/>
              </a:rPr>
              <a:t>a</a:t>
            </a:r>
            <a:r>
              <a:rPr sz="2400" spc="20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31EAFD"/>
                </a:solidFill>
                <a:latin typeface="Arial MT"/>
                <a:cs typeface="Arial MT"/>
              </a:rPr>
              <a:t>la</a:t>
            </a:r>
            <a:r>
              <a:rPr sz="2400" spc="20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90" dirty="0">
                <a:solidFill>
                  <a:srgbClr val="31EAFD"/>
                </a:solidFill>
                <a:latin typeface="Arial MT"/>
                <a:cs typeface="Arial MT"/>
              </a:rPr>
              <a:t>comunidad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099" y="810107"/>
            <a:ext cx="8009890" cy="358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52425" algn="l"/>
              </a:tabLst>
            </a:pPr>
            <a:r>
              <a:rPr sz="2400" spc="-204" dirty="0">
                <a:solidFill>
                  <a:srgbClr val="EEFF41"/>
                </a:solidFill>
                <a:latin typeface="Arial Black"/>
                <a:cs typeface="Arial Black"/>
              </a:rPr>
              <a:t>Servicio</a:t>
            </a:r>
            <a:r>
              <a:rPr sz="2400" spc="-12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400" spc="-180" dirty="0">
                <a:solidFill>
                  <a:srgbClr val="EEFF41"/>
                </a:solidFill>
                <a:latin typeface="Arial Black"/>
                <a:cs typeface="Arial Black"/>
              </a:rPr>
              <a:t>social</a:t>
            </a:r>
            <a:r>
              <a:rPr sz="2400" spc="-114" dirty="0">
                <a:solidFill>
                  <a:srgbClr val="EEFF41"/>
                </a:solidFill>
                <a:latin typeface="Arial Black"/>
                <a:cs typeface="Arial Black"/>
              </a:rPr>
              <a:t> estudiantil</a:t>
            </a:r>
            <a:endParaRPr sz="2400">
              <a:latin typeface="Arial Black"/>
              <a:cs typeface="Arial Black"/>
            </a:endParaRPr>
          </a:p>
          <a:p>
            <a:pPr marL="146685" marR="6985" algn="just">
              <a:lnSpc>
                <a:spcPct val="114999"/>
              </a:lnSpc>
              <a:spcBef>
                <a:spcPts val="3095"/>
              </a:spcBef>
            </a:pPr>
            <a:r>
              <a:rPr sz="2000" spc="-19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servicio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social</a:t>
            </a:r>
            <a:r>
              <a:rPr sz="20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estudiantil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tiene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proyectos</a:t>
            </a:r>
            <a:r>
              <a:rPr sz="20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responden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las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necesidades</a:t>
            </a:r>
            <a:r>
              <a:rPr sz="20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comunidad</a:t>
            </a:r>
            <a:r>
              <a:rPr sz="20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éstos,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su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vez,</a:t>
            </a:r>
            <a:r>
              <a:rPr sz="20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son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pertinentes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Arial MT"/>
                <a:cs typeface="Arial MT"/>
              </a:rPr>
              <a:t>actividad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 MT"/>
                <a:cs typeface="Arial MT"/>
              </a:rPr>
              <a:t>institucional.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2000">
              <a:latin typeface="Arial MT"/>
              <a:cs typeface="Arial MT"/>
            </a:endParaRPr>
          </a:p>
          <a:p>
            <a:pPr marL="600710" marR="5080" lvl="1" indent="-379095" algn="just">
              <a:lnSpc>
                <a:spcPct val="114999"/>
              </a:lnSpc>
              <a:buChar char="●"/>
              <a:tabLst>
                <a:tab pos="60388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Los 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estudiantes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desde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grado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9°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inician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servicio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social, 	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apoyando</a:t>
            </a:r>
            <a:r>
              <a:rPr sz="2000" spc="40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40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spc="400" dirty="0">
                <a:solidFill>
                  <a:srgbClr val="FFFFFF"/>
                </a:solidFill>
                <a:latin typeface="Arial MT"/>
                <a:cs typeface="Arial MT"/>
              </a:rPr>
              <a:t>  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diferentes</a:t>
            </a:r>
            <a:r>
              <a:rPr sz="2000" spc="4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proyectos</a:t>
            </a:r>
            <a:r>
              <a:rPr sz="2000" spc="4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50" dirty="0">
                <a:solidFill>
                  <a:srgbClr val="FFFFFF"/>
                </a:solidFill>
                <a:latin typeface="Arial MT"/>
                <a:cs typeface="Arial MT"/>
              </a:rPr>
              <a:t>pedagógicos 	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transversales</a:t>
            </a:r>
            <a:r>
              <a:rPr sz="2000" spc="29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;</a:t>
            </a:r>
            <a:r>
              <a:rPr sz="2000" spc="29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además</a:t>
            </a:r>
            <a:r>
              <a:rPr sz="2000" spc="2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apoyan</a:t>
            </a:r>
            <a:r>
              <a:rPr sz="2000" spc="29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labores</a:t>
            </a:r>
            <a:r>
              <a:rPr sz="2000" spc="2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29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aula, 	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administrativas,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entre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otras.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676" y="533232"/>
            <a:ext cx="69005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5" dirty="0">
                <a:solidFill>
                  <a:srgbClr val="00B0F0"/>
                </a:solidFill>
              </a:rPr>
              <a:t>PROYECTOS</a:t>
            </a:r>
            <a:r>
              <a:rPr spc="-135" dirty="0">
                <a:solidFill>
                  <a:srgbClr val="00B0F0"/>
                </a:solidFill>
              </a:rPr>
              <a:t> </a:t>
            </a:r>
            <a:r>
              <a:rPr spc="-360" dirty="0">
                <a:solidFill>
                  <a:srgbClr val="00B0F0"/>
                </a:solidFill>
              </a:rPr>
              <a:t>SOCIALES</a:t>
            </a:r>
            <a:r>
              <a:rPr spc="-135" dirty="0">
                <a:solidFill>
                  <a:srgbClr val="00B0F0"/>
                </a:solidFill>
              </a:rPr>
              <a:t> </a:t>
            </a:r>
            <a:r>
              <a:rPr spc="-459" dirty="0">
                <a:solidFill>
                  <a:srgbClr val="00B0F0"/>
                </a:solidFill>
              </a:rPr>
              <a:t>Y</a:t>
            </a:r>
            <a:r>
              <a:rPr spc="-135" dirty="0">
                <a:solidFill>
                  <a:srgbClr val="00B0F0"/>
                </a:solidFill>
              </a:rPr>
              <a:t> </a:t>
            </a:r>
            <a:r>
              <a:rPr spc="-325" dirty="0">
                <a:solidFill>
                  <a:srgbClr val="00B0F0"/>
                </a:solidFill>
              </a:rPr>
              <a:t>COMUNITARIOS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425" y="1407986"/>
            <a:ext cx="866775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  <a:tabLst>
                <a:tab pos="8490585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4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I.E</a:t>
            </a:r>
            <a:r>
              <a:rPr sz="24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dentro</a:t>
            </a:r>
            <a:r>
              <a:rPr sz="24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400" spc="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CEHCO</a:t>
            </a:r>
            <a:r>
              <a:rPr sz="24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4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Arial MT"/>
                <a:cs typeface="Arial MT"/>
              </a:rPr>
              <a:t>Comité</a:t>
            </a:r>
            <a:r>
              <a:rPr sz="24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Escolar</a:t>
            </a:r>
            <a:r>
              <a:rPr sz="2400" spc="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Habitancia</a:t>
            </a:r>
            <a:r>
              <a:rPr sz="24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2400" spc="125" dirty="0">
                <a:solidFill>
                  <a:srgbClr val="FFFFFF"/>
                </a:solidFill>
                <a:latin typeface="Arial MT"/>
                <a:cs typeface="Arial MT"/>
              </a:rPr>
              <a:t>Convivencia),</a:t>
            </a:r>
            <a:r>
              <a:rPr sz="2400" spc="56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atendiendo</a:t>
            </a:r>
            <a:r>
              <a:rPr sz="2400" spc="57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2400" spc="57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400" spc="105" dirty="0">
                <a:solidFill>
                  <a:srgbClr val="FFFFFF"/>
                </a:solidFill>
                <a:latin typeface="Arial MT"/>
                <a:cs typeface="Arial MT"/>
              </a:rPr>
              <a:t>necesidades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2400" spc="85" dirty="0">
                <a:solidFill>
                  <a:srgbClr val="FFFFFF"/>
                </a:solidFill>
                <a:latin typeface="Arial MT"/>
                <a:cs typeface="Arial MT"/>
              </a:rPr>
              <a:t>requerimientos</a:t>
            </a:r>
            <a:r>
              <a:rPr sz="2400" spc="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400" spc="14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PMI,</a:t>
            </a:r>
            <a:r>
              <a:rPr sz="2400" spc="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400" spc="210" dirty="0">
                <a:solidFill>
                  <a:srgbClr val="FFFFFF"/>
                </a:solidFill>
                <a:latin typeface="Arial MT"/>
                <a:cs typeface="Arial MT"/>
              </a:rPr>
              <a:t>ha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establecido</a:t>
            </a:r>
            <a:r>
              <a:rPr sz="2400" spc="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400" spc="90" dirty="0">
                <a:solidFill>
                  <a:srgbClr val="FFFFFF"/>
                </a:solidFill>
                <a:latin typeface="Arial MT"/>
                <a:cs typeface="Arial MT"/>
              </a:rPr>
              <a:t>relaciones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400" spc="200" dirty="0">
                <a:solidFill>
                  <a:srgbClr val="FFFFFF"/>
                </a:solidFill>
                <a:latin typeface="Arial MT"/>
                <a:cs typeface="Arial MT"/>
              </a:rPr>
              <a:t>con </a:t>
            </a:r>
            <a:r>
              <a:rPr sz="2400" spc="140" dirty="0">
                <a:solidFill>
                  <a:srgbClr val="FFFFFF"/>
                </a:solidFill>
                <a:latin typeface="Arial MT"/>
                <a:cs typeface="Arial MT"/>
              </a:rPr>
              <a:t>agentes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Arial MT"/>
                <a:cs typeface="Arial MT"/>
              </a:rPr>
              <a:t>externos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Arial MT"/>
                <a:cs typeface="Arial MT"/>
              </a:rPr>
              <a:t>ayudan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29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I.E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Arial MT"/>
                <a:cs typeface="Arial MT"/>
              </a:rPr>
              <a:t>alcanzar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sus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400" spc="114" dirty="0">
                <a:solidFill>
                  <a:srgbClr val="FFFFFF"/>
                </a:solidFill>
                <a:latin typeface="Arial MT"/>
                <a:cs typeface="Arial MT"/>
              </a:rPr>
              <a:t>metas </a:t>
            </a:r>
            <a:r>
              <a:rPr sz="2400" spc="95" dirty="0">
                <a:solidFill>
                  <a:srgbClr val="FFFFFF"/>
                </a:solidFill>
                <a:latin typeface="Arial MT"/>
                <a:cs typeface="Arial MT"/>
              </a:rPr>
              <a:t>trazadas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Arial MT"/>
                <a:cs typeface="Arial MT"/>
              </a:rPr>
              <a:t>mejoramiento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735" y="282528"/>
            <a:ext cx="52819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3130" marR="5080" indent="-901065">
              <a:lnSpc>
                <a:spcPct val="100000"/>
              </a:lnSpc>
              <a:spcBef>
                <a:spcPts val="100"/>
              </a:spcBef>
            </a:pPr>
            <a:r>
              <a:rPr sz="3600" spc="-505" dirty="0">
                <a:solidFill>
                  <a:srgbClr val="31EAFD"/>
                </a:solidFill>
              </a:rPr>
              <a:t>PROYECTOS</a:t>
            </a:r>
            <a:r>
              <a:rPr sz="3600" spc="-175" dirty="0">
                <a:solidFill>
                  <a:srgbClr val="31EAFD"/>
                </a:solidFill>
              </a:rPr>
              <a:t> </a:t>
            </a:r>
            <a:r>
              <a:rPr sz="3600" spc="-459" dirty="0">
                <a:solidFill>
                  <a:srgbClr val="31EAFD"/>
                </a:solidFill>
              </a:rPr>
              <a:t>SOCIALES</a:t>
            </a:r>
            <a:r>
              <a:rPr sz="3600" spc="-175" dirty="0">
                <a:solidFill>
                  <a:srgbClr val="31EAFD"/>
                </a:solidFill>
              </a:rPr>
              <a:t> </a:t>
            </a:r>
            <a:r>
              <a:rPr sz="3600" spc="-640" dirty="0">
                <a:solidFill>
                  <a:srgbClr val="31EAFD"/>
                </a:solidFill>
              </a:rPr>
              <a:t>Y </a:t>
            </a:r>
            <a:r>
              <a:rPr sz="3600" spc="-415" dirty="0">
                <a:solidFill>
                  <a:srgbClr val="31EAFD"/>
                </a:solidFill>
              </a:rPr>
              <a:t>COMUNITARIOS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76171" y="1706765"/>
            <a:ext cx="5150485" cy="313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rgbClr val="FFFFFF"/>
                </a:solidFill>
                <a:latin typeface="Arial Black"/>
                <a:cs typeface="Arial Black"/>
              </a:rPr>
              <a:t>Agentes</a:t>
            </a:r>
            <a:r>
              <a:rPr sz="18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externos</a:t>
            </a:r>
            <a:r>
              <a:rPr sz="18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Arial Black"/>
                <a:cs typeface="Arial Black"/>
              </a:rPr>
              <a:t>inscritos</a:t>
            </a:r>
            <a:r>
              <a:rPr sz="18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Arial Black"/>
                <a:cs typeface="Arial Black"/>
              </a:rPr>
              <a:t>al</a:t>
            </a:r>
            <a:r>
              <a:rPr sz="1800" spc="-70" dirty="0">
                <a:solidFill>
                  <a:srgbClr val="FFFFFF"/>
                </a:solidFill>
                <a:latin typeface="Arial Black"/>
                <a:cs typeface="Arial Black"/>
              </a:rPr>
              <a:t> año</a:t>
            </a:r>
            <a:r>
              <a:rPr sz="18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Arial Black"/>
                <a:cs typeface="Arial Black"/>
              </a:rPr>
              <a:t>lectivo</a:t>
            </a:r>
            <a:r>
              <a:rPr sz="18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 Black"/>
                <a:cs typeface="Arial Black"/>
              </a:rPr>
              <a:t>2025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800">
              <a:latin typeface="Arial Black"/>
              <a:cs typeface="Arial Black"/>
            </a:endParaRPr>
          </a:p>
          <a:p>
            <a:pPr marL="433070" indent="-4203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3070" algn="l"/>
              </a:tabLst>
            </a:pP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FUNDACIÓN</a:t>
            </a:r>
            <a:r>
              <a:rPr sz="18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Arial Black"/>
                <a:cs typeface="Arial Black"/>
              </a:rPr>
              <a:t>SI</a:t>
            </a:r>
            <a:r>
              <a:rPr sz="18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315" dirty="0">
                <a:solidFill>
                  <a:srgbClr val="FFFFFF"/>
                </a:solidFill>
                <a:latin typeface="Arial Black"/>
                <a:cs typeface="Arial Black"/>
              </a:rPr>
              <a:t>MUJER</a:t>
            </a:r>
            <a:endParaRPr sz="1800">
              <a:latin typeface="Arial Black"/>
              <a:cs typeface="Arial Black"/>
            </a:endParaRPr>
          </a:p>
          <a:p>
            <a:pPr marL="433070" indent="-420370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33070" algn="l"/>
              </a:tabLst>
            </a:pPr>
            <a:r>
              <a:rPr sz="1800" spc="-295" dirty="0">
                <a:solidFill>
                  <a:srgbClr val="FFFFFF"/>
                </a:solidFill>
                <a:latin typeface="Arial Black"/>
                <a:cs typeface="Arial Black"/>
              </a:rPr>
              <a:t>CLUB</a:t>
            </a:r>
            <a:r>
              <a:rPr sz="18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50" dirty="0">
                <a:solidFill>
                  <a:srgbClr val="FFFFFF"/>
                </a:solidFill>
                <a:latin typeface="Arial Black"/>
                <a:cs typeface="Arial Black"/>
              </a:rPr>
              <a:t>DEPORTIVO</a:t>
            </a:r>
            <a:r>
              <a:rPr sz="18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Arial Black"/>
                <a:cs typeface="Arial Black"/>
              </a:rPr>
              <a:t>ORO</a:t>
            </a:r>
            <a:r>
              <a:rPr sz="18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NEGRO</a:t>
            </a:r>
            <a:endParaRPr sz="1800">
              <a:latin typeface="Arial Black"/>
              <a:cs typeface="Arial Black"/>
            </a:endParaRPr>
          </a:p>
          <a:p>
            <a:pPr marL="433070" indent="-42037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33070" algn="l"/>
              </a:tabLst>
            </a:pP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CORPORACIÓN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CAMINOS</a:t>
            </a:r>
            <a:endParaRPr sz="1800">
              <a:latin typeface="Arial Black"/>
              <a:cs typeface="Arial Black"/>
            </a:endParaRPr>
          </a:p>
          <a:p>
            <a:pPr marL="433070" indent="-42037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33070" algn="l"/>
              </a:tabLst>
            </a:pP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FUNDACIÓN</a:t>
            </a:r>
            <a:r>
              <a:rPr sz="18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AUTÓNOMA</a:t>
            </a:r>
            <a:r>
              <a:rPr sz="18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6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8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 Black"/>
                <a:cs typeface="Arial Black"/>
              </a:rPr>
              <a:t>OCCIDENTE</a:t>
            </a:r>
            <a:endParaRPr sz="1800">
              <a:latin typeface="Arial Black"/>
              <a:cs typeface="Arial Black"/>
            </a:endParaRPr>
          </a:p>
          <a:p>
            <a:pPr marL="433070" indent="-42037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33070" algn="l"/>
              </a:tabLst>
            </a:pP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FUNDACIÓN</a:t>
            </a:r>
            <a:r>
              <a:rPr sz="18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320" dirty="0">
                <a:solidFill>
                  <a:srgbClr val="FFFFFF"/>
                </a:solidFill>
                <a:latin typeface="Arial Black"/>
                <a:cs typeface="Arial Black"/>
              </a:rPr>
              <a:t>ASUR</a:t>
            </a:r>
            <a:endParaRPr sz="1800">
              <a:latin typeface="Arial Black"/>
              <a:cs typeface="Arial Black"/>
            </a:endParaRPr>
          </a:p>
          <a:p>
            <a:pPr marL="433070" indent="-42037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33070" algn="l"/>
              </a:tabLst>
            </a:pPr>
            <a:r>
              <a:rPr sz="1800" spc="-114" dirty="0">
                <a:solidFill>
                  <a:srgbClr val="FFFFFF"/>
                </a:solidFill>
                <a:latin typeface="Arial Black"/>
                <a:cs typeface="Arial Black"/>
              </a:rPr>
              <a:t>PROFAMILIA</a:t>
            </a:r>
            <a:endParaRPr sz="1800">
              <a:latin typeface="Arial Black"/>
              <a:cs typeface="Arial Black"/>
            </a:endParaRPr>
          </a:p>
          <a:p>
            <a:pPr marL="433070" indent="-420370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33070" algn="l"/>
              </a:tabLst>
            </a:pPr>
            <a:r>
              <a:rPr sz="1800" spc="-190" dirty="0">
                <a:solidFill>
                  <a:srgbClr val="FFFFFF"/>
                </a:solidFill>
                <a:latin typeface="Arial Black"/>
                <a:cs typeface="Arial Black"/>
              </a:rPr>
              <a:t>CORPOSINERGIA</a:t>
            </a:r>
            <a:r>
              <a:rPr sz="18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18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MIO</a:t>
            </a:r>
            <a:endParaRPr sz="1800">
              <a:latin typeface="Arial Black"/>
              <a:cs typeface="Arial Black"/>
            </a:endParaRPr>
          </a:p>
          <a:p>
            <a:pPr marL="433070" indent="-42037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33070" algn="l"/>
              </a:tabLst>
            </a:pP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FUNDACIÓN</a:t>
            </a:r>
            <a:r>
              <a:rPr sz="18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SAINC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9219" y="1401123"/>
            <a:ext cx="4118610" cy="3425825"/>
            <a:chOff x="4809219" y="1401123"/>
            <a:chExt cx="4118610" cy="3425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9848" y="1410648"/>
              <a:ext cx="2768449" cy="9411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45085" y="1405885"/>
              <a:ext cx="2778125" cy="951230"/>
            </a:xfrm>
            <a:custGeom>
              <a:avLst/>
              <a:gdLst/>
              <a:ahLst/>
              <a:cxnLst/>
              <a:rect l="l" t="t" r="r" b="b"/>
              <a:pathLst>
                <a:path w="2778125" h="951230">
                  <a:moveTo>
                    <a:pt x="0" y="0"/>
                  </a:moveTo>
                  <a:lnTo>
                    <a:pt x="2777974" y="0"/>
                  </a:lnTo>
                  <a:lnTo>
                    <a:pt x="2777974" y="950649"/>
                  </a:lnTo>
                  <a:lnTo>
                    <a:pt x="0" y="9506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9219" y="2417594"/>
              <a:ext cx="1777024" cy="769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1313" y="2706238"/>
              <a:ext cx="1914524" cy="1533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7796" y="3604025"/>
              <a:ext cx="1299874" cy="12225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526" y="240500"/>
            <a:ext cx="69005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5" dirty="0">
                <a:solidFill>
                  <a:srgbClr val="31EAFD"/>
                </a:solidFill>
              </a:rPr>
              <a:t>PROYECTOS</a:t>
            </a:r>
            <a:r>
              <a:rPr spc="-135" dirty="0">
                <a:solidFill>
                  <a:srgbClr val="31EAFD"/>
                </a:solidFill>
              </a:rPr>
              <a:t> </a:t>
            </a:r>
            <a:r>
              <a:rPr spc="-360" dirty="0">
                <a:solidFill>
                  <a:srgbClr val="31EAFD"/>
                </a:solidFill>
              </a:rPr>
              <a:t>SOCIALES</a:t>
            </a:r>
            <a:r>
              <a:rPr spc="-135" dirty="0">
                <a:solidFill>
                  <a:srgbClr val="31EAFD"/>
                </a:solidFill>
              </a:rPr>
              <a:t> </a:t>
            </a:r>
            <a:r>
              <a:rPr spc="-459" dirty="0">
                <a:solidFill>
                  <a:srgbClr val="31EAFD"/>
                </a:solidFill>
              </a:rPr>
              <a:t>Y</a:t>
            </a:r>
            <a:r>
              <a:rPr spc="-135" dirty="0">
                <a:solidFill>
                  <a:srgbClr val="31EAFD"/>
                </a:solidFill>
              </a:rPr>
              <a:t> </a:t>
            </a:r>
            <a:r>
              <a:rPr spc="-325" dirty="0">
                <a:solidFill>
                  <a:srgbClr val="31EAFD"/>
                </a:solidFill>
              </a:rPr>
              <a:t>COMUNITARIOS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2380" y="727814"/>
            <a:ext cx="7081520" cy="42316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385"/>
              </a:spcBef>
              <a:buAutoNum type="arabicPeriod" startAt="9"/>
              <a:tabLst>
                <a:tab pos="239395" algn="l"/>
              </a:tabLst>
            </a:pP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HEARTLAND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ALLIANCE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55" dirty="0">
                <a:solidFill>
                  <a:srgbClr val="FFFFFF"/>
                </a:solidFill>
                <a:latin typeface="Arial Black"/>
                <a:cs typeface="Arial Black"/>
              </a:rPr>
              <a:t>INTERNATIONAL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90"/>
              </a:spcBef>
              <a:buAutoNum type="arabicPeriod" startAt="9"/>
              <a:tabLst>
                <a:tab pos="352425" algn="l"/>
              </a:tabLst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PONAL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85"/>
              </a:spcBef>
              <a:buAutoNum type="arabicPeriod" startAt="9"/>
              <a:tabLst>
                <a:tab pos="352425" algn="l"/>
              </a:tabLst>
            </a:pP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UNIVERSIDAD</a:t>
            </a:r>
            <a:r>
              <a:rPr sz="16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DEL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VALLE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90"/>
              </a:spcBef>
              <a:buAutoNum type="arabicPeriod" startAt="9"/>
              <a:tabLst>
                <a:tab pos="352425" algn="l"/>
              </a:tabLst>
            </a:pP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SECRETARIA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90" dirty="0">
                <a:solidFill>
                  <a:srgbClr val="FFFFFF"/>
                </a:solidFill>
                <a:latin typeface="Arial Black"/>
                <a:cs typeface="Arial Black"/>
              </a:rPr>
              <a:t>DISTRITAL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 Black"/>
                <a:cs typeface="Arial Black"/>
              </a:rPr>
              <a:t>SALUD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90"/>
              </a:spcBef>
              <a:buAutoNum type="arabicPeriod" startAt="9"/>
              <a:tabLst>
                <a:tab pos="352425" algn="l"/>
              </a:tabLst>
            </a:pPr>
            <a:r>
              <a:rPr sz="1600" spc="-150" dirty="0">
                <a:solidFill>
                  <a:srgbClr val="FFFFFF"/>
                </a:solidFill>
                <a:latin typeface="Arial Black"/>
                <a:cs typeface="Arial Black"/>
              </a:rPr>
              <a:t>FUNDACIÓN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Arial Black"/>
                <a:cs typeface="Arial Black"/>
              </a:rPr>
              <a:t>COEXISTE</a:t>
            </a:r>
            <a:endParaRPr sz="1600">
              <a:latin typeface="Arial Black"/>
              <a:cs typeface="Arial Black"/>
            </a:endParaRPr>
          </a:p>
          <a:p>
            <a:pPr marL="12700" marR="5080" indent="363220">
              <a:lnSpc>
                <a:spcPct val="114999"/>
              </a:lnSpc>
              <a:buAutoNum type="arabicPeriod" startAt="9"/>
              <a:tabLst>
                <a:tab pos="375920" algn="l"/>
                <a:tab pos="4920615" algn="l"/>
              </a:tabLst>
            </a:pP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SECRETARIA</a:t>
            </a:r>
            <a:r>
              <a:rPr sz="1600" spc="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29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6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29" dirty="0">
                <a:solidFill>
                  <a:srgbClr val="FFFFFF"/>
                </a:solidFill>
                <a:latin typeface="Arial Black"/>
                <a:cs typeface="Arial Black"/>
              </a:rPr>
              <a:t>PAZ</a:t>
            </a:r>
            <a:r>
              <a:rPr sz="16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16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80" dirty="0">
                <a:solidFill>
                  <a:srgbClr val="FFFFFF"/>
                </a:solidFill>
                <a:latin typeface="Arial Black"/>
                <a:cs typeface="Arial Black"/>
              </a:rPr>
              <a:t>CULTURA</a:t>
            </a:r>
            <a:r>
              <a:rPr sz="16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CIUDADANA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(SEMILLEROS</a:t>
            </a:r>
            <a:r>
              <a:rPr sz="1600" spc="1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90" dirty="0">
                <a:solidFill>
                  <a:srgbClr val="FFFFFF"/>
                </a:solidFill>
                <a:latin typeface="Arial Black"/>
                <a:cs typeface="Arial Black"/>
              </a:rPr>
              <a:t>CULTURA </a:t>
            </a:r>
            <a:r>
              <a:rPr sz="1600" spc="-30" dirty="0">
                <a:solidFill>
                  <a:srgbClr val="FFFFFF"/>
                </a:solidFill>
                <a:latin typeface="Arial Black"/>
                <a:cs typeface="Arial Black"/>
              </a:rPr>
              <a:t>CIUDADANA)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85"/>
              </a:spcBef>
              <a:buAutoNum type="arabicPeriod" startAt="9"/>
              <a:tabLst>
                <a:tab pos="352425" algn="l"/>
              </a:tabLst>
            </a:pP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TIEMPO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PARA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50" dirty="0">
                <a:solidFill>
                  <a:srgbClr val="FFFFFF"/>
                </a:solidFill>
                <a:latin typeface="Arial Black"/>
                <a:cs typeface="Arial Black"/>
              </a:rPr>
              <a:t>EL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70" dirty="0">
                <a:solidFill>
                  <a:srgbClr val="FFFFFF"/>
                </a:solidFill>
                <a:latin typeface="Arial Black"/>
                <a:cs typeface="Arial Black"/>
              </a:rPr>
              <a:t>DEPORTE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SURA.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90"/>
              </a:spcBef>
              <a:buAutoNum type="arabicPeriod" startAt="9"/>
              <a:tabLst>
                <a:tab pos="352425" algn="l"/>
              </a:tabLst>
            </a:pP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SECRETARIA</a:t>
            </a: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80" dirty="0">
                <a:solidFill>
                  <a:srgbClr val="FFFFFF"/>
                </a:solidFill>
                <a:latin typeface="Arial Black"/>
                <a:cs typeface="Arial Black"/>
              </a:rPr>
              <a:t>DEPORTE</a:t>
            </a:r>
            <a:endParaRPr sz="1600">
              <a:latin typeface="Arial Black"/>
              <a:cs typeface="Arial Black"/>
            </a:endParaRPr>
          </a:p>
          <a:p>
            <a:pPr marL="409575" indent="-396875">
              <a:lnSpc>
                <a:spcPct val="100000"/>
              </a:lnSpc>
              <a:spcBef>
                <a:spcPts val="290"/>
              </a:spcBef>
              <a:buAutoNum type="arabicPeriod" startAt="9"/>
              <a:tabLst>
                <a:tab pos="409575" algn="l"/>
              </a:tabLst>
            </a:pP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SECRETARÍA</a:t>
            </a: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29" dirty="0">
                <a:solidFill>
                  <a:srgbClr val="FFFFFF"/>
                </a:solidFill>
                <a:latin typeface="Arial Black"/>
                <a:cs typeface="Arial Black"/>
              </a:rPr>
              <a:t>PAZ</a:t>
            </a: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1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80" dirty="0">
                <a:solidFill>
                  <a:srgbClr val="FFFFFF"/>
                </a:solidFill>
                <a:latin typeface="Arial Black"/>
                <a:cs typeface="Arial Black"/>
              </a:rPr>
              <a:t>CULTURA</a:t>
            </a:r>
            <a:r>
              <a:rPr sz="1600" spc="4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Arial Black"/>
                <a:cs typeface="Arial Black"/>
              </a:rPr>
              <a:t>(PRIMEROS</a:t>
            </a: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AUXILIOS</a:t>
            </a:r>
            <a:r>
              <a:rPr sz="1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 Black"/>
                <a:cs typeface="Arial Black"/>
              </a:rPr>
              <a:t>PSICOLOGÍA)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85"/>
              </a:spcBef>
              <a:buAutoNum type="arabicPeriod" startAt="9"/>
              <a:tabLst>
                <a:tab pos="352425" algn="l"/>
              </a:tabLst>
            </a:pPr>
            <a:r>
              <a:rPr sz="1600" spc="-150" dirty="0">
                <a:solidFill>
                  <a:srgbClr val="FFFFFF"/>
                </a:solidFill>
                <a:latin typeface="Arial Black"/>
                <a:cs typeface="Arial Black"/>
              </a:rPr>
              <a:t>FUNDACIÓN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 Black"/>
                <a:cs typeface="Arial Black"/>
              </a:rPr>
              <a:t>PSICOVIDA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90"/>
              </a:spcBef>
              <a:buAutoNum type="arabicPeriod" startAt="9"/>
              <a:tabLst>
                <a:tab pos="352425" algn="l"/>
              </a:tabLst>
            </a:pP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SECRETARÍA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Arial Black"/>
                <a:cs typeface="Arial Black"/>
              </a:rPr>
              <a:t>SEGURIDAD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29" dirty="0">
                <a:solidFill>
                  <a:srgbClr val="FFFFFF"/>
                </a:solidFill>
                <a:latin typeface="Arial Black"/>
                <a:cs typeface="Arial Black"/>
              </a:rPr>
              <a:t>ENTORNOS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Arial Black"/>
                <a:cs typeface="Arial Black"/>
              </a:rPr>
              <a:t>ESCOLARES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85"/>
              </a:spcBef>
              <a:buAutoNum type="arabicPeriod" startAt="9"/>
              <a:tabLst>
                <a:tab pos="352425" algn="l"/>
              </a:tabLst>
            </a:pP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SECRETARIA</a:t>
            </a:r>
            <a:r>
              <a:rPr sz="16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80" dirty="0">
                <a:solidFill>
                  <a:srgbClr val="FFFFFF"/>
                </a:solidFill>
                <a:latin typeface="Arial Black"/>
                <a:cs typeface="Arial Black"/>
              </a:rPr>
              <a:t>BIENESTAR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60" dirty="0">
                <a:solidFill>
                  <a:srgbClr val="FFFFFF"/>
                </a:solidFill>
                <a:latin typeface="Arial Black"/>
                <a:cs typeface="Arial Black"/>
              </a:rPr>
              <a:t>SOCIAL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CALIAFRO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90"/>
              </a:spcBef>
              <a:buAutoNum type="arabicPeriod" startAt="9"/>
              <a:tabLst>
                <a:tab pos="352425" algn="l"/>
              </a:tabLst>
            </a:pPr>
            <a:r>
              <a:rPr sz="1600" spc="-125" dirty="0">
                <a:solidFill>
                  <a:srgbClr val="FFFFFF"/>
                </a:solidFill>
                <a:latin typeface="Arial Black"/>
                <a:cs typeface="Arial Black"/>
              </a:rPr>
              <a:t>CAMBIA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05" dirty="0">
                <a:solidFill>
                  <a:srgbClr val="FFFFFF"/>
                </a:solidFill>
                <a:latin typeface="Arial Black"/>
                <a:cs typeface="Arial Black"/>
              </a:rPr>
              <a:t>TU</a:t>
            </a: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RITMO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(CINEFOROS)</a:t>
            </a:r>
            <a:endParaRPr sz="1600">
              <a:latin typeface="Arial Black"/>
              <a:cs typeface="Arial Black"/>
            </a:endParaRPr>
          </a:p>
          <a:p>
            <a:pPr marL="352425" indent="-351155">
              <a:lnSpc>
                <a:spcPct val="100000"/>
              </a:lnSpc>
              <a:spcBef>
                <a:spcPts val="290"/>
              </a:spcBef>
              <a:buAutoNum type="arabicPeriod" startAt="9"/>
              <a:tabLst>
                <a:tab pos="352425" algn="l"/>
              </a:tabLst>
            </a:pPr>
            <a:r>
              <a:rPr sz="1600" spc="-204" dirty="0">
                <a:solidFill>
                  <a:srgbClr val="FFFFFF"/>
                </a:solidFill>
                <a:latin typeface="Arial Black"/>
                <a:cs typeface="Arial Black"/>
              </a:rPr>
              <a:t>ARGENTINOS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 Black"/>
                <a:cs typeface="Arial Black"/>
              </a:rPr>
              <a:t>JUNIORS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0870" y="892199"/>
            <a:ext cx="3169285" cy="1257300"/>
            <a:chOff x="5330870" y="892199"/>
            <a:chExt cx="3169285" cy="1257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0870" y="974370"/>
              <a:ext cx="1555949" cy="1092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2350" y="892199"/>
              <a:ext cx="1257299" cy="12572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50" y="1627975"/>
            <a:ext cx="6718249" cy="3161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467" rIns="0" bIns="0" rtlCol="0">
            <a:spAutoFit/>
          </a:bodyPr>
          <a:lstStyle/>
          <a:p>
            <a:pPr marL="1056640" marR="5080">
              <a:lnSpc>
                <a:spcPct val="114999"/>
              </a:lnSpc>
              <a:spcBef>
                <a:spcPts val="100"/>
              </a:spcBef>
            </a:pPr>
            <a:r>
              <a:rPr spc="-320" dirty="0">
                <a:solidFill>
                  <a:srgbClr val="75F1FF"/>
                </a:solidFill>
              </a:rPr>
              <a:t>EVIDENCIAS:</a:t>
            </a:r>
            <a:r>
              <a:rPr spc="290" dirty="0">
                <a:solidFill>
                  <a:srgbClr val="75F1FF"/>
                </a:solidFill>
              </a:rPr>
              <a:t> </a:t>
            </a:r>
            <a:r>
              <a:rPr spc="-260" dirty="0">
                <a:solidFill>
                  <a:srgbClr val="75F1FF"/>
                </a:solidFill>
              </a:rPr>
              <a:t>Construir</a:t>
            </a:r>
            <a:r>
              <a:rPr spc="295" dirty="0">
                <a:solidFill>
                  <a:srgbClr val="75F1FF"/>
                </a:solidFill>
              </a:rPr>
              <a:t> </a:t>
            </a:r>
            <a:r>
              <a:rPr spc="-120" dirty="0">
                <a:solidFill>
                  <a:srgbClr val="75F1FF"/>
                </a:solidFill>
              </a:rPr>
              <a:t>redes</a:t>
            </a:r>
            <a:r>
              <a:rPr spc="290" dirty="0">
                <a:solidFill>
                  <a:srgbClr val="75F1FF"/>
                </a:solidFill>
              </a:rPr>
              <a:t> </a:t>
            </a:r>
            <a:r>
              <a:rPr dirty="0">
                <a:solidFill>
                  <a:srgbClr val="75F1FF"/>
                </a:solidFill>
              </a:rPr>
              <a:t>de</a:t>
            </a:r>
            <a:r>
              <a:rPr spc="300" dirty="0">
                <a:solidFill>
                  <a:srgbClr val="75F1FF"/>
                </a:solidFill>
              </a:rPr>
              <a:t> </a:t>
            </a:r>
            <a:r>
              <a:rPr spc="-10" dirty="0">
                <a:solidFill>
                  <a:srgbClr val="75F1FF"/>
                </a:solidFill>
              </a:rPr>
              <a:t>apoyo </a:t>
            </a:r>
            <a:r>
              <a:rPr spc="-125" dirty="0">
                <a:solidFill>
                  <a:srgbClr val="75F1FF"/>
                </a:solidFill>
              </a:rPr>
              <a:t>con </a:t>
            </a:r>
            <a:r>
              <a:rPr spc="-204" dirty="0">
                <a:solidFill>
                  <a:srgbClr val="75F1FF"/>
                </a:solidFill>
              </a:rPr>
              <a:t>agentes</a:t>
            </a:r>
            <a:r>
              <a:rPr spc="-130" dirty="0">
                <a:solidFill>
                  <a:srgbClr val="75F1FF"/>
                </a:solidFill>
              </a:rPr>
              <a:t> </a:t>
            </a:r>
            <a:r>
              <a:rPr spc="-260" dirty="0">
                <a:solidFill>
                  <a:srgbClr val="75F1FF"/>
                </a:solidFill>
              </a:rPr>
              <a:t>internos</a:t>
            </a:r>
            <a:r>
              <a:rPr spc="-130" dirty="0">
                <a:solidFill>
                  <a:srgbClr val="75F1FF"/>
                </a:solidFill>
              </a:rPr>
              <a:t> </a:t>
            </a:r>
            <a:r>
              <a:rPr spc="-110" dirty="0">
                <a:solidFill>
                  <a:srgbClr val="75F1FF"/>
                </a:solidFill>
              </a:rPr>
              <a:t>y</a:t>
            </a:r>
            <a:r>
              <a:rPr spc="-120" dirty="0">
                <a:solidFill>
                  <a:srgbClr val="75F1FF"/>
                </a:solidFill>
              </a:rPr>
              <a:t> </a:t>
            </a:r>
            <a:r>
              <a:rPr spc="-270" dirty="0">
                <a:solidFill>
                  <a:srgbClr val="75F1FF"/>
                </a:solidFill>
              </a:rPr>
              <a:t>externos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520" rIns="0" bIns="0" rtlCol="0">
            <a:spAutoFit/>
          </a:bodyPr>
          <a:lstStyle/>
          <a:p>
            <a:pPr marL="1235075">
              <a:lnSpc>
                <a:spcPct val="100000"/>
              </a:lnSpc>
              <a:spcBef>
                <a:spcPts val="100"/>
              </a:spcBef>
            </a:pPr>
            <a:r>
              <a:rPr spc="-430" dirty="0"/>
              <a:t>SECRETARIA</a:t>
            </a:r>
            <a:r>
              <a:rPr spc="-140" dirty="0"/>
              <a:t> </a:t>
            </a:r>
            <a:r>
              <a:rPr spc="-405" dirty="0"/>
              <a:t>DE</a:t>
            </a:r>
            <a:r>
              <a:rPr spc="-140" dirty="0"/>
              <a:t> </a:t>
            </a:r>
            <a:r>
              <a:rPr spc="-430" dirty="0"/>
              <a:t>SALUD</a:t>
            </a:r>
            <a:r>
              <a:rPr spc="-140" dirty="0"/>
              <a:t> </a:t>
            </a:r>
            <a:r>
              <a:rPr dirty="0"/>
              <a:t>–</a:t>
            </a:r>
            <a:r>
              <a:rPr spc="-140" dirty="0"/>
              <a:t> </a:t>
            </a:r>
            <a:r>
              <a:rPr spc="-615" dirty="0"/>
              <a:t>PPT</a:t>
            </a:r>
            <a:r>
              <a:rPr spc="-145" dirty="0"/>
              <a:t> </a:t>
            </a:r>
            <a:r>
              <a:rPr spc="-350" dirty="0"/>
              <a:t>PESCC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4550" y="964248"/>
            <a:ext cx="8287384" cy="3698875"/>
            <a:chOff x="474550" y="964248"/>
            <a:chExt cx="8287384" cy="3698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151" y="1192848"/>
              <a:ext cx="2845925" cy="32411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3130" y="1032828"/>
              <a:ext cx="3166110" cy="3561715"/>
            </a:xfrm>
            <a:custGeom>
              <a:avLst/>
              <a:gdLst/>
              <a:ahLst/>
              <a:cxnLst/>
              <a:rect l="l" t="t" r="r" b="b"/>
              <a:pathLst>
                <a:path w="3166110" h="3561715">
                  <a:moveTo>
                    <a:pt x="0" y="0"/>
                  </a:moveTo>
                  <a:lnTo>
                    <a:pt x="3165965" y="0"/>
                  </a:lnTo>
                  <a:lnTo>
                    <a:pt x="3165965" y="3561214"/>
                  </a:lnTo>
                  <a:lnTo>
                    <a:pt x="0" y="356121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0290" y="1169989"/>
              <a:ext cx="2891790" cy="3287395"/>
            </a:xfrm>
            <a:custGeom>
              <a:avLst/>
              <a:gdLst/>
              <a:ahLst/>
              <a:cxnLst/>
              <a:rect l="l" t="t" r="r" b="b"/>
              <a:pathLst>
                <a:path w="2891790" h="3287395">
                  <a:moveTo>
                    <a:pt x="0" y="0"/>
                  </a:moveTo>
                  <a:lnTo>
                    <a:pt x="2891645" y="0"/>
                  </a:lnTo>
                  <a:lnTo>
                    <a:pt x="2891645" y="3286894"/>
                  </a:lnTo>
                  <a:lnTo>
                    <a:pt x="0" y="328689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350" y="1192850"/>
              <a:ext cx="4220574" cy="27827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52329" y="1032829"/>
              <a:ext cx="4540885" cy="3103245"/>
            </a:xfrm>
            <a:custGeom>
              <a:avLst/>
              <a:gdLst/>
              <a:ahLst/>
              <a:cxnLst/>
              <a:rect l="l" t="t" r="r" b="b"/>
              <a:pathLst>
                <a:path w="4540884" h="3103245">
                  <a:moveTo>
                    <a:pt x="0" y="0"/>
                  </a:moveTo>
                  <a:lnTo>
                    <a:pt x="4540614" y="0"/>
                  </a:lnTo>
                  <a:lnTo>
                    <a:pt x="4540614" y="3102764"/>
                  </a:lnTo>
                  <a:lnTo>
                    <a:pt x="0" y="310276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9490" y="1169989"/>
              <a:ext cx="4266565" cy="2828925"/>
            </a:xfrm>
            <a:custGeom>
              <a:avLst/>
              <a:gdLst/>
              <a:ahLst/>
              <a:cxnLst/>
              <a:rect l="l" t="t" r="r" b="b"/>
              <a:pathLst>
                <a:path w="4266565" h="2828925">
                  <a:moveTo>
                    <a:pt x="0" y="0"/>
                  </a:moveTo>
                  <a:lnTo>
                    <a:pt x="4266294" y="0"/>
                  </a:lnTo>
                  <a:lnTo>
                    <a:pt x="4266294" y="2828444"/>
                  </a:lnTo>
                  <a:lnTo>
                    <a:pt x="0" y="282844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33070"/>
            <a:ext cx="9064625" cy="4961890"/>
            <a:chOff x="76200" y="133070"/>
            <a:chExt cx="9064625" cy="496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550" y="825569"/>
              <a:ext cx="8634900" cy="6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550" y="252869"/>
              <a:ext cx="8634900" cy="687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520" rIns="0" bIns="0" rtlCol="0">
            <a:spAutoFit/>
          </a:bodyPr>
          <a:lstStyle/>
          <a:p>
            <a:pPr marL="1235075">
              <a:lnSpc>
                <a:spcPct val="100000"/>
              </a:lnSpc>
              <a:spcBef>
                <a:spcPts val="100"/>
              </a:spcBef>
            </a:pPr>
            <a:r>
              <a:rPr spc="-430" dirty="0"/>
              <a:t>SECRETARIA</a:t>
            </a:r>
            <a:r>
              <a:rPr spc="-140" dirty="0"/>
              <a:t> </a:t>
            </a:r>
            <a:r>
              <a:rPr spc="-405" dirty="0"/>
              <a:t>DE</a:t>
            </a:r>
            <a:r>
              <a:rPr spc="-140" dirty="0"/>
              <a:t> </a:t>
            </a:r>
            <a:r>
              <a:rPr spc="-430" dirty="0"/>
              <a:t>SALUD</a:t>
            </a:r>
            <a:r>
              <a:rPr spc="-140" dirty="0"/>
              <a:t> </a:t>
            </a:r>
            <a:r>
              <a:rPr dirty="0"/>
              <a:t>–</a:t>
            </a:r>
            <a:r>
              <a:rPr spc="-140" dirty="0"/>
              <a:t> </a:t>
            </a:r>
            <a:r>
              <a:rPr spc="-615" dirty="0"/>
              <a:t>PPT</a:t>
            </a:r>
            <a:r>
              <a:rPr spc="-145" dirty="0"/>
              <a:t> </a:t>
            </a:r>
            <a:r>
              <a:rPr spc="-350" dirty="0"/>
              <a:t>PESCC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66700" y="811108"/>
            <a:ext cx="8556625" cy="4270375"/>
            <a:chOff x="266700" y="811108"/>
            <a:chExt cx="8556625" cy="42703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1264647"/>
              <a:ext cx="4201599" cy="26391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5280" y="1104627"/>
              <a:ext cx="4521835" cy="2959735"/>
            </a:xfrm>
            <a:custGeom>
              <a:avLst/>
              <a:gdLst/>
              <a:ahLst/>
              <a:cxnLst/>
              <a:rect l="l" t="t" r="r" b="b"/>
              <a:pathLst>
                <a:path w="4521835" h="2959735">
                  <a:moveTo>
                    <a:pt x="0" y="0"/>
                  </a:moveTo>
                  <a:lnTo>
                    <a:pt x="4521639" y="0"/>
                  </a:lnTo>
                  <a:lnTo>
                    <a:pt x="4521639" y="2959169"/>
                  </a:lnTo>
                  <a:lnTo>
                    <a:pt x="0" y="295916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440" y="1241786"/>
              <a:ext cx="4247515" cy="2685415"/>
            </a:xfrm>
            <a:custGeom>
              <a:avLst/>
              <a:gdLst/>
              <a:ahLst/>
              <a:cxnLst/>
              <a:rect l="l" t="t" r="r" b="b"/>
              <a:pathLst>
                <a:path w="4247515" h="2685415">
                  <a:moveTo>
                    <a:pt x="0" y="0"/>
                  </a:moveTo>
                  <a:lnTo>
                    <a:pt x="4247319" y="0"/>
                  </a:lnTo>
                  <a:lnTo>
                    <a:pt x="4247319" y="2684849"/>
                  </a:lnTo>
                  <a:lnTo>
                    <a:pt x="0" y="268484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4255" y="1039708"/>
              <a:ext cx="3410060" cy="38128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24234" y="879688"/>
              <a:ext cx="3730625" cy="4133215"/>
            </a:xfrm>
            <a:custGeom>
              <a:avLst/>
              <a:gdLst/>
              <a:ahLst/>
              <a:cxnLst/>
              <a:rect l="l" t="t" r="r" b="b"/>
              <a:pathLst>
                <a:path w="3730625" h="4133215">
                  <a:moveTo>
                    <a:pt x="0" y="0"/>
                  </a:moveTo>
                  <a:lnTo>
                    <a:pt x="3730100" y="0"/>
                  </a:lnTo>
                  <a:lnTo>
                    <a:pt x="3730100" y="4132863"/>
                  </a:lnTo>
                  <a:lnTo>
                    <a:pt x="0" y="4132863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1395" y="1016848"/>
              <a:ext cx="3456304" cy="3858895"/>
            </a:xfrm>
            <a:custGeom>
              <a:avLst/>
              <a:gdLst/>
              <a:ahLst/>
              <a:cxnLst/>
              <a:rect l="l" t="t" r="r" b="b"/>
              <a:pathLst>
                <a:path w="3456304" h="3858895">
                  <a:moveTo>
                    <a:pt x="0" y="0"/>
                  </a:moveTo>
                  <a:lnTo>
                    <a:pt x="3455780" y="0"/>
                  </a:lnTo>
                  <a:lnTo>
                    <a:pt x="3455780" y="3858544"/>
                  </a:lnTo>
                  <a:lnTo>
                    <a:pt x="0" y="385854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887" y="387451"/>
            <a:ext cx="8667115" cy="235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865" algn="ctr">
              <a:lnSpc>
                <a:spcPct val="100000"/>
              </a:lnSpc>
              <a:spcBef>
                <a:spcPts val="100"/>
              </a:spcBef>
            </a:pPr>
            <a:r>
              <a:rPr sz="2800" spc="-295" dirty="0">
                <a:solidFill>
                  <a:srgbClr val="31EAFD"/>
                </a:solidFill>
                <a:latin typeface="Arial Black"/>
                <a:cs typeface="Arial Black"/>
              </a:rPr>
              <a:t>PARTICIPACIÓN</a:t>
            </a:r>
            <a:r>
              <a:rPr sz="2800" spc="-135" dirty="0">
                <a:solidFill>
                  <a:srgbClr val="31EAFD"/>
                </a:solidFill>
                <a:latin typeface="Arial Black"/>
                <a:cs typeface="Arial Black"/>
              </a:rPr>
              <a:t> </a:t>
            </a:r>
            <a:r>
              <a:rPr sz="2800" spc="-459" dirty="0">
                <a:solidFill>
                  <a:srgbClr val="31EAFD"/>
                </a:solidFill>
                <a:latin typeface="Arial Black"/>
                <a:cs typeface="Arial Black"/>
              </a:rPr>
              <a:t>Y</a:t>
            </a:r>
            <a:r>
              <a:rPr sz="2800" spc="-130" dirty="0">
                <a:solidFill>
                  <a:srgbClr val="31EAFD"/>
                </a:solidFill>
                <a:latin typeface="Arial Black"/>
                <a:cs typeface="Arial Black"/>
              </a:rPr>
              <a:t> </a:t>
            </a:r>
            <a:r>
              <a:rPr sz="2800" spc="-120" dirty="0">
                <a:solidFill>
                  <a:srgbClr val="31EAFD"/>
                </a:solidFill>
                <a:latin typeface="Arial Black"/>
                <a:cs typeface="Arial Black"/>
              </a:rPr>
              <a:t>CONVIVENCIA</a:t>
            </a:r>
            <a:endParaRPr sz="2800">
              <a:latin typeface="Arial Black"/>
              <a:cs typeface="Arial Black"/>
            </a:endParaRPr>
          </a:p>
          <a:p>
            <a:pPr marL="12700" marR="5080" algn="just">
              <a:lnSpc>
                <a:spcPct val="114999"/>
              </a:lnSpc>
              <a:spcBef>
                <a:spcPts val="3415"/>
              </a:spcBef>
            </a:pP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2800" spc="2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I.E</a:t>
            </a:r>
            <a:r>
              <a:rPr sz="2800" spc="2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 Black"/>
                <a:cs typeface="Arial Black"/>
              </a:rPr>
              <a:t>cuenta</a:t>
            </a:r>
            <a:r>
              <a:rPr sz="2800" spc="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con</a:t>
            </a:r>
            <a:r>
              <a:rPr sz="2800" spc="2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2800" spc="2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comité</a:t>
            </a:r>
            <a:r>
              <a:rPr sz="2800" spc="254" dirty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sz="2800" spc="-60" dirty="0">
                <a:solidFill>
                  <a:srgbClr val="FFFFFF"/>
                </a:solidFill>
                <a:latin typeface="Arial Black"/>
                <a:cs typeface="Arial Black"/>
              </a:rPr>
              <a:t>CEHCO,</a:t>
            </a:r>
            <a:r>
              <a:rPr sz="2800" spc="2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70" dirty="0">
                <a:solidFill>
                  <a:srgbClr val="31EAFD"/>
                </a:solidFill>
                <a:latin typeface="Arial Black"/>
                <a:cs typeface="Arial Black"/>
              </a:rPr>
              <a:t>Comité </a:t>
            </a:r>
            <a:r>
              <a:rPr sz="2800" spc="-270" dirty="0">
                <a:solidFill>
                  <a:srgbClr val="31EAFD"/>
                </a:solidFill>
                <a:latin typeface="Arial Black"/>
                <a:cs typeface="Arial Black"/>
              </a:rPr>
              <a:t>Escolar</a:t>
            </a:r>
            <a:r>
              <a:rPr sz="2800" spc="-114" dirty="0">
                <a:solidFill>
                  <a:srgbClr val="31EAFD"/>
                </a:solidFill>
                <a:latin typeface="Arial Black"/>
                <a:cs typeface="Arial Black"/>
              </a:rPr>
              <a:t>  </a:t>
            </a:r>
            <a:r>
              <a:rPr sz="2800" dirty="0">
                <a:solidFill>
                  <a:srgbClr val="31EAFD"/>
                </a:solidFill>
                <a:latin typeface="Arial Black"/>
                <a:cs typeface="Arial Black"/>
              </a:rPr>
              <a:t>para</a:t>
            </a:r>
            <a:r>
              <a:rPr sz="2800" spc="-110" dirty="0">
                <a:solidFill>
                  <a:srgbClr val="31EAFD"/>
                </a:solidFill>
                <a:latin typeface="Arial Black"/>
                <a:cs typeface="Arial Black"/>
              </a:rPr>
              <a:t>  </a:t>
            </a:r>
            <a:r>
              <a:rPr sz="2800" dirty="0">
                <a:solidFill>
                  <a:srgbClr val="31EAFD"/>
                </a:solidFill>
                <a:latin typeface="Arial Black"/>
                <a:cs typeface="Arial Black"/>
              </a:rPr>
              <a:t>la</a:t>
            </a:r>
            <a:r>
              <a:rPr sz="2800" spc="-114" dirty="0">
                <a:solidFill>
                  <a:srgbClr val="31EAFD"/>
                </a:solidFill>
                <a:latin typeface="Arial Black"/>
                <a:cs typeface="Arial Black"/>
              </a:rPr>
              <a:t>  </a:t>
            </a:r>
            <a:r>
              <a:rPr sz="2800" spc="-60" dirty="0">
                <a:solidFill>
                  <a:srgbClr val="31EAFD"/>
                </a:solidFill>
                <a:latin typeface="Arial Black"/>
                <a:cs typeface="Arial Black"/>
              </a:rPr>
              <a:t>Habitancia</a:t>
            </a:r>
            <a:r>
              <a:rPr sz="2800" spc="-110" dirty="0">
                <a:solidFill>
                  <a:srgbClr val="31EAFD"/>
                </a:solidFill>
                <a:latin typeface="Arial Black"/>
                <a:cs typeface="Arial Black"/>
              </a:rPr>
              <a:t>  </a:t>
            </a:r>
            <a:r>
              <a:rPr sz="2800" dirty="0">
                <a:solidFill>
                  <a:srgbClr val="31EAFD"/>
                </a:solidFill>
                <a:latin typeface="Arial Black"/>
                <a:cs typeface="Arial Black"/>
              </a:rPr>
              <a:t>y</a:t>
            </a:r>
            <a:r>
              <a:rPr sz="2800" spc="-110" dirty="0">
                <a:solidFill>
                  <a:srgbClr val="31EAFD"/>
                </a:solidFill>
                <a:latin typeface="Arial Black"/>
                <a:cs typeface="Arial Black"/>
              </a:rPr>
              <a:t>  </a:t>
            </a:r>
            <a:r>
              <a:rPr sz="2800" dirty="0">
                <a:solidFill>
                  <a:srgbClr val="31EAFD"/>
                </a:solidFill>
                <a:latin typeface="Arial Black"/>
                <a:cs typeface="Arial Black"/>
              </a:rPr>
              <a:t>la</a:t>
            </a:r>
            <a:r>
              <a:rPr sz="2800" spc="-114" dirty="0">
                <a:solidFill>
                  <a:srgbClr val="31EAFD"/>
                </a:solidFill>
                <a:latin typeface="Arial Black"/>
                <a:cs typeface="Arial Black"/>
              </a:rPr>
              <a:t>  Convivencia; </a:t>
            </a:r>
            <a:r>
              <a:rPr sz="2800" spc="-150" dirty="0">
                <a:solidFill>
                  <a:srgbClr val="FFFFFF"/>
                </a:solidFill>
                <a:latin typeface="Arial Black"/>
                <a:cs typeface="Arial Black"/>
              </a:rPr>
              <a:t>conformado</a:t>
            </a:r>
            <a:r>
              <a:rPr sz="28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Arial Black"/>
                <a:cs typeface="Arial Black"/>
              </a:rPr>
              <a:t>por</a:t>
            </a:r>
            <a:r>
              <a:rPr sz="28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 Black"/>
                <a:cs typeface="Arial Black"/>
              </a:rPr>
              <a:t>representantes</a:t>
            </a:r>
            <a:r>
              <a:rPr sz="28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800" spc="5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Black"/>
                <a:cs typeface="Arial Black"/>
              </a:rPr>
              <a:t>cada</a:t>
            </a:r>
            <a:r>
              <a:rPr sz="28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50" dirty="0">
                <a:solidFill>
                  <a:srgbClr val="FFFFFF"/>
                </a:solidFill>
                <a:latin typeface="Arial Black"/>
                <a:cs typeface="Arial Black"/>
              </a:rPr>
              <a:t>unos</a:t>
            </a:r>
            <a:r>
              <a:rPr sz="28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7929" y="2720285"/>
            <a:ext cx="402209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279">
              <a:lnSpc>
                <a:spcPct val="114999"/>
              </a:lnSpc>
              <a:spcBef>
                <a:spcPts val="100"/>
              </a:spcBef>
              <a:tabLst>
                <a:tab pos="789940" algn="l"/>
                <a:tab pos="1763395" algn="l"/>
                <a:tab pos="2642235" algn="l"/>
                <a:tab pos="2863850" algn="l"/>
                <a:tab pos="3689350" algn="l"/>
              </a:tabLst>
            </a:pPr>
            <a:r>
              <a:rPr sz="2800" spc="-50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Black"/>
                <a:cs typeface="Arial Black"/>
              </a:rPr>
              <a:t>miembros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800" spc="-16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800" spc="-10" dirty="0">
                <a:solidFill>
                  <a:srgbClr val="FFFFFF"/>
                </a:solidFill>
                <a:latin typeface="Arial Black"/>
                <a:cs typeface="Arial Black"/>
              </a:rPr>
              <a:t>(padres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800" spc="-85" dirty="0">
                <a:solidFill>
                  <a:srgbClr val="FFFFFF"/>
                </a:solidFill>
                <a:latin typeface="Arial Black"/>
                <a:cs typeface="Arial Black"/>
              </a:rPr>
              <a:t>familia,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0499" y="2720285"/>
            <a:ext cx="208788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">
              <a:lnSpc>
                <a:spcPct val="114999"/>
              </a:lnSpc>
              <a:spcBef>
                <a:spcPts val="100"/>
              </a:spcBef>
            </a:pPr>
            <a:r>
              <a:rPr sz="2800" spc="-120" dirty="0">
                <a:solidFill>
                  <a:srgbClr val="FFFFFF"/>
                </a:solidFill>
                <a:latin typeface="Arial Black"/>
                <a:cs typeface="Arial Black"/>
              </a:rPr>
              <a:t>comunidad </a:t>
            </a:r>
            <a:r>
              <a:rPr sz="2800" spc="-235" dirty="0">
                <a:solidFill>
                  <a:srgbClr val="FFFFFF"/>
                </a:solidFill>
                <a:latin typeface="Arial Black"/>
                <a:cs typeface="Arial Black"/>
              </a:rPr>
              <a:t>estudiantes,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887" y="2720285"/>
            <a:ext cx="214884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843280" algn="l"/>
              </a:tabLst>
            </a:pP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los</a:t>
            </a:r>
            <a:r>
              <a:rPr sz="28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800" spc="-220" dirty="0">
                <a:solidFill>
                  <a:srgbClr val="FFFFFF"/>
                </a:solidFill>
                <a:latin typeface="Arial Black"/>
                <a:cs typeface="Arial Black"/>
              </a:rPr>
              <a:t>actores </a:t>
            </a:r>
            <a:r>
              <a:rPr sz="2800" spc="-50" dirty="0">
                <a:solidFill>
                  <a:srgbClr val="FFFFFF"/>
                </a:solidFill>
                <a:latin typeface="Arial Black"/>
                <a:cs typeface="Arial Black"/>
              </a:rPr>
              <a:t>educativa. </a:t>
            </a:r>
            <a:r>
              <a:rPr sz="2800" spc="-120" dirty="0">
                <a:solidFill>
                  <a:srgbClr val="FFFFFF"/>
                </a:solidFill>
                <a:latin typeface="Arial Black"/>
                <a:cs typeface="Arial Black"/>
              </a:rPr>
              <a:t>directivos)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417" y="387451"/>
            <a:ext cx="56572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>
                <a:solidFill>
                  <a:srgbClr val="31EAFD"/>
                </a:solidFill>
              </a:rPr>
              <a:t>PARTICIPACIÓN</a:t>
            </a:r>
            <a:r>
              <a:rPr spc="-135" dirty="0">
                <a:solidFill>
                  <a:srgbClr val="31EAFD"/>
                </a:solidFill>
              </a:rPr>
              <a:t> </a:t>
            </a:r>
            <a:r>
              <a:rPr spc="-459" dirty="0">
                <a:solidFill>
                  <a:srgbClr val="31EAFD"/>
                </a:solidFill>
              </a:rPr>
              <a:t>Y</a:t>
            </a:r>
            <a:r>
              <a:rPr spc="-130" dirty="0">
                <a:solidFill>
                  <a:srgbClr val="31EAFD"/>
                </a:solidFill>
              </a:rPr>
              <a:t> </a:t>
            </a:r>
            <a:r>
              <a:rPr spc="-195" dirty="0">
                <a:solidFill>
                  <a:srgbClr val="31EAFD"/>
                </a:solidFill>
              </a:rPr>
              <a:t>CONVIVENCIA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624" y="1176198"/>
            <a:ext cx="8667115" cy="35629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04215" indent="-691515">
              <a:lnSpc>
                <a:spcPct val="100000"/>
              </a:lnSpc>
              <a:spcBef>
                <a:spcPts val="375"/>
              </a:spcBef>
              <a:buClr>
                <a:srgbClr val="00B0F0"/>
              </a:buClr>
              <a:buSzPct val="112000"/>
              <a:buAutoNum type="arabicPeriod"/>
              <a:tabLst>
                <a:tab pos="704215" algn="l"/>
                <a:tab pos="1423670" algn="l"/>
                <a:tab pos="2987040" algn="l"/>
                <a:tab pos="4833620" algn="l"/>
                <a:tab pos="6813550" algn="l"/>
                <a:tab pos="8180070" algn="l"/>
              </a:tabLst>
            </a:pPr>
            <a:r>
              <a:rPr sz="2500" spc="-325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10" dirty="0">
                <a:solidFill>
                  <a:srgbClr val="FFFFFF"/>
                </a:solidFill>
                <a:latin typeface="Arial Black"/>
                <a:cs typeface="Arial Black"/>
              </a:rPr>
              <a:t>realizan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10" dirty="0">
                <a:solidFill>
                  <a:srgbClr val="FFFFFF"/>
                </a:solidFill>
                <a:latin typeface="Arial Black"/>
                <a:cs typeface="Arial Black"/>
              </a:rPr>
              <a:t>reuniones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10" dirty="0">
                <a:solidFill>
                  <a:srgbClr val="FFFFFF"/>
                </a:solidFill>
                <a:latin typeface="Arial Black"/>
                <a:cs typeface="Arial Black"/>
              </a:rPr>
              <a:t>periódicas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10" dirty="0">
                <a:solidFill>
                  <a:srgbClr val="FFFFFF"/>
                </a:solidFill>
                <a:latin typeface="Arial Black"/>
                <a:cs typeface="Arial Black"/>
              </a:rPr>
              <a:t>donde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285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endParaRPr sz="2500">
              <a:latin typeface="Arial Black"/>
              <a:cs typeface="Arial Black"/>
            </a:endParaRPr>
          </a:p>
          <a:p>
            <a:pPr marL="12700" marR="5080">
              <a:lnSpc>
                <a:spcPct val="114999"/>
              </a:lnSpc>
              <a:spcBef>
                <a:spcPts val="65"/>
              </a:spcBef>
              <a:tabLst>
                <a:tab pos="1917064" algn="l"/>
                <a:tab pos="3470910" algn="l"/>
                <a:tab pos="4251960" algn="l"/>
                <a:tab pos="5380990" algn="l"/>
                <a:tab pos="7586980" algn="l"/>
                <a:tab pos="8368030" algn="l"/>
              </a:tabLst>
            </a:pPr>
            <a:r>
              <a:rPr sz="2500" spc="-50" dirty="0">
                <a:solidFill>
                  <a:srgbClr val="FFFFFF"/>
                </a:solidFill>
                <a:latin typeface="Arial Black"/>
                <a:cs typeface="Arial Black"/>
              </a:rPr>
              <a:t>desarrollan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10" dirty="0">
                <a:solidFill>
                  <a:srgbClr val="FFFFFF"/>
                </a:solidFill>
                <a:latin typeface="Arial Black"/>
                <a:cs typeface="Arial Black"/>
              </a:rPr>
              <a:t>agendas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25" dirty="0">
                <a:solidFill>
                  <a:srgbClr val="FFFFFF"/>
                </a:solidFill>
                <a:latin typeface="Arial Black"/>
                <a:cs typeface="Arial Black"/>
              </a:rPr>
              <a:t>con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10" dirty="0">
                <a:solidFill>
                  <a:srgbClr val="FFFFFF"/>
                </a:solidFill>
                <a:latin typeface="Arial Black"/>
                <a:cs typeface="Arial Black"/>
              </a:rPr>
              <a:t>temas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30" dirty="0">
                <a:solidFill>
                  <a:srgbClr val="FFFFFF"/>
                </a:solidFill>
                <a:latin typeface="Arial Black"/>
                <a:cs typeface="Arial Black"/>
              </a:rPr>
              <a:t>relacionados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25" dirty="0">
                <a:solidFill>
                  <a:srgbClr val="FFFFFF"/>
                </a:solidFill>
                <a:latin typeface="Arial Black"/>
                <a:cs typeface="Arial Black"/>
              </a:rPr>
              <a:t>con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500" spc="-150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2500" spc="-135" dirty="0">
                <a:solidFill>
                  <a:srgbClr val="FFFFFF"/>
                </a:solidFill>
                <a:latin typeface="Arial Black"/>
                <a:cs typeface="Arial Black"/>
              </a:rPr>
              <a:t>habitancia </a:t>
            </a:r>
            <a:r>
              <a:rPr sz="2500" spc="-80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5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140" dirty="0">
                <a:solidFill>
                  <a:srgbClr val="FFFFFF"/>
                </a:solidFill>
                <a:latin typeface="Arial Black"/>
                <a:cs typeface="Arial Black"/>
              </a:rPr>
              <a:t>convivencia</a:t>
            </a:r>
            <a:r>
              <a:rPr sz="25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Arial Black"/>
                <a:cs typeface="Arial Black"/>
              </a:rPr>
              <a:t>escolar.</a:t>
            </a:r>
            <a:endParaRPr sz="2500">
              <a:latin typeface="Arial Black"/>
              <a:cs typeface="Arial Black"/>
            </a:endParaRPr>
          </a:p>
          <a:p>
            <a:pPr marL="399415" lvl="1" indent="-386715">
              <a:lnSpc>
                <a:spcPct val="100000"/>
              </a:lnSpc>
              <a:spcBef>
                <a:spcPts val="450"/>
              </a:spcBef>
              <a:buClr>
                <a:srgbClr val="00B0F0"/>
              </a:buClr>
              <a:buAutoNum type="alphaLcPeriod"/>
              <a:tabLst>
                <a:tab pos="399415" algn="l"/>
              </a:tabLst>
            </a:pPr>
            <a:r>
              <a:rPr sz="2500" spc="-254" dirty="0">
                <a:solidFill>
                  <a:srgbClr val="FFFFFF"/>
                </a:solidFill>
                <a:latin typeface="Arial Black"/>
                <a:cs typeface="Arial Black"/>
              </a:rPr>
              <a:t>Ley</a:t>
            </a:r>
            <a:r>
              <a:rPr sz="25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295" dirty="0">
                <a:solidFill>
                  <a:srgbClr val="FFFFFF"/>
                </a:solidFill>
                <a:latin typeface="Arial Black"/>
                <a:cs typeface="Arial Black"/>
              </a:rPr>
              <a:t>1620</a:t>
            </a:r>
            <a:endParaRPr sz="2500">
              <a:latin typeface="Arial Black"/>
              <a:cs typeface="Arial Black"/>
            </a:endParaRPr>
          </a:p>
          <a:p>
            <a:pPr marL="399415" lvl="1" indent="-386715">
              <a:lnSpc>
                <a:spcPct val="100000"/>
              </a:lnSpc>
              <a:spcBef>
                <a:spcPts val="450"/>
              </a:spcBef>
              <a:buClr>
                <a:srgbClr val="00B0F0"/>
              </a:buClr>
              <a:buAutoNum type="alphaLcPeriod"/>
              <a:tabLst>
                <a:tab pos="399415" algn="l"/>
              </a:tabLst>
            </a:pPr>
            <a:r>
              <a:rPr sz="2500" spc="-305" dirty="0">
                <a:solidFill>
                  <a:srgbClr val="FFFFFF"/>
                </a:solidFill>
                <a:latin typeface="Arial Black"/>
                <a:cs typeface="Arial Black"/>
              </a:rPr>
              <a:t>Rutas</a:t>
            </a:r>
            <a:r>
              <a:rPr sz="25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5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160" dirty="0">
                <a:solidFill>
                  <a:srgbClr val="FFFFFF"/>
                </a:solidFill>
                <a:latin typeface="Arial Black"/>
                <a:cs typeface="Arial Black"/>
              </a:rPr>
              <a:t>atención</a:t>
            </a:r>
            <a:r>
              <a:rPr sz="25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Arial Black"/>
                <a:cs typeface="Arial Black"/>
              </a:rPr>
              <a:t>integral.</a:t>
            </a:r>
            <a:endParaRPr sz="2500">
              <a:latin typeface="Arial Black"/>
              <a:cs typeface="Arial Black"/>
            </a:endParaRPr>
          </a:p>
          <a:p>
            <a:pPr marL="393065" lvl="1" indent="-380365">
              <a:lnSpc>
                <a:spcPct val="100000"/>
              </a:lnSpc>
              <a:spcBef>
                <a:spcPts val="450"/>
              </a:spcBef>
              <a:buClr>
                <a:srgbClr val="00B0F0"/>
              </a:buClr>
              <a:buAutoNum type="alphaLcPeriod"/>
              <a:tabLst>
                <a:tab pos="393065" algn="l"/>
              </a:tabLst>
            </a:pPr>
            <a:r>
              <a:rPr sz="2500" spc="-180" dirty="0">
                <a:solidFill>
                  <a:srgbClr val="FFFFFF"/>
                </a:solidFill>
                <a:latin typeface="Arial Black"/>
                <a:cs typeface="Arial Black"/>
              </a:rPr>
              <a:t>Equipo</a:t>
            </a:r>
            <a:r>
              <a:rPr sz="25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90" dirty="0">
                <a:solidFill>
                  <a:srgbClr val="FFFFFF"/>
                </a:solidFill>
                <a:latin typeface="Arial Black"/>
                <a:cs typeface="Arial Black"/>
              </a:rPr>
              <a:t>psicosocial</a:t>
            </a:r>
            <a:endParaRPr sz="2500">
              <a:latin typeface="Arial Black"/>
              <a:cs typeface="Arial Black"/>
            </a:endParaRPr>
          </a:p>
          <a:p>
            <a:pPr marL="399415" lvl="1" indent="-386715">
              <a:lnSpc>
                <a:spcPct val="100000"/>
              </a:lnSpc>
              <a:spcBef>
                <a:spcPts val="450"/>
              </a:spcBef>
              <a:buClr>
                <a:srgbClr val="00B0F0"/>
              </a:buClr>
              <a:buAutoNum type="alphaLcPeriod"/>
              <a:tabLst>
                <a:tab pos="399415" algn="l"/>
              </a:tabLst>
            </a:pPr>
            <a:r>
              <a:rPr sz="2500" spc="-220" dirty="0">
                <a:solidFill>
                  <a:srgbClr val="FFFFFF"/>
                </a:solidFill>
                <a:latin typeface="Arial Black"/>
                <a:cs typeface="Arial Black"/>
              </a:rPr>
              <a:t>Proyectos</a:t>
            </a:r>
            <a:r>
              <a:rPr sz="25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530" dirty="0">
                <a:solidFill>
                  <a:srgbClr val="FFFFFF"/>
                </a:solidFill>
                <a:latin typeface="Arial Black"/>
                <a:cs typeface="Arial Black"/>
              </a:rPr>
              <a:t>PPT</a:t>
            </a:r>
            <a:r>
              <a:rPr sz="25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5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185" dirty="0">
                <a:solidFill>
                  <a:srgbClr val="FFFFFF"/>
                </a:solidFill>
                <a:latin typeface="Arial Black"/>
                <a:cs typeface="Arial Black"/>
              </a:rPr>
              <a:t>agentes</a:t>
            </a:r>
            <a:r>
              <a:rPr sz="25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Arial Black"/>
                <a:cs typeface="Arial Black"/>
              </a:rPr>
              <a:t>externos</a:t>
            </a:r>
            <a:endParaRPr sz="2500">
              <a:latin typeface="Arial Black"/>
              <a:cs typeface="Arial Black"/>
            </a:endParaRPr>
          </a:p>
          <a:p>
            <a:pPr marL="393065" lvl="1" indent="-380365">
              <a:lnSpc>
                <a:spcPct val="100000"/>
              </a:lnSpc>
              <a:spcBef>
                <a:spcPts val="450"/>
              </a:spcBef>
              <a:buClr>
                <a:srgbClr val="00B0F0"/>
              </a:buClr>
              <a:buAutoNum type="alphaLcPeriod"/>
              <a:tabLst>
                <a:tab pos="393065" algn="l"/>
              </a:tabLst>
            </a:pPr>
            <a:r>
              <a:rPr sz="2500" spc="-225" dirty="0">
                <a:solidFill>
                  <a:srgbClr val="FFFFFF"/>
                </a:solidFill>
                <a:latin typeface="Arial Black"/>
                <a:cs typeface="Arial Black"/>
              </a:rPr>
              <a:t>Situaciones</a:t>
            </a:r>
            <a:r>
              <a:rPr sz="25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5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140" dirty="0">
                <a:solidFill>
                  <a:srgbClr val="FFFFFF"/>
                </a:solidFill>
                <a:latin typeface="Arial Black"/>
                <a:cs typeface="Arial Black"/>
              </a:rPr>
              <a:t>convivencia</a:t>
            </a:r>
            <a:r>
              <a:rPr sz="25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215" dirty="0">
                <a:solidFill>
                  <a:srgbClr val="FFFFFF"/>
                </a:solidFill>
                <a:latin typeface="Arial Black"/>
                <a:cs typeface="Arial Black"/>
              </a:rPr>
              <a:t>entre</a:t>
            </a:r>
            <a:r>
              <a:rPr sz="25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Arial Black"/>
                <a:cs typeface="Arial Black"/>
              </a:rPr>
              <a:t>otros.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79" y="128551"/>
            <a:ext cx="2662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126973" y="739163"/>
            <a:ext cx="5731510" cy="4215130"/>
            <a:chOff x="3126973" y="739163"/>
            <a:chExt cx="5731510" cy="4215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5573" y="967764"/>
              <a:ext cx="5274076" cy="37577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95553" y="807743"/>
              <a:ext cx="5594350" cy="4077970"/>
            </a:xfrm>
            <a:custGeom>
              <a:avLst/>
              <a:gdLst/>
              <a:ahLst/>
              <a:cxnLst/>
              <a:rect l="l" t="t" r="r" b="b"/>
              <a:pathLst>
                <a:path w="5594350" h="4077970">
                  <a:moveTo>
                    <a:pt x="0" y="0"/>
                  </a:moveTo>
                  <a:lnTo>
                    <a:pt x="5594116" y="0"/>
                  </a:lnTo>
                  <a:lnTo>
                    <a:pt x="5594116" y="4077820"/>
                  </a:lnTo>
                  <a:lnTo>
                    <a:pt x="0" y="4077820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32712" y="944904"/>
              <a:ext cx="5320030" cy="3803650"/>
            </a:xfrm>
            <a:custGeom>
              <a:avLst/>
              <a:gdLst/>
              <a:ahLst/>
              <a:cxnLst/>
              <a:rect l="l" t="t" r="r" b="b"/>
              <a:pathLst>
                <a:path w="5320030" h="3803650">
                  <a:moveTo>
                    <a:pt x="0" y="0"/>
                  </a:moveTo>
                  <a:lnTo>
                    <a:pt x="5319796" y="0"/>
                  </a:lnTo>
                  <a:lnTo>
                    <a:pt x="5319796" y="3803500"/>
                  </a:lnTo>
                  <a:lnTo>
                    <a:pt x="0" y="3803500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5125" y="1095075"/>
            <a:ext cx="223075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615950" algn="l"/>
                <a:tab pos="1235075" algn="l"/>
              </a:tabLst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I.E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cuenta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125" y="2411810"/>
            <a:ext cx="669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9645" y="1515699"/>
            <a:ext cx="141732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 marR="5080" indent="-37465" algn="just">
              <a:lnSpc>
                <a:spcPct val="114999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2400" b="1" spc="4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ruta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atención cualquier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125" y="2777570"/>
            <a:ext cx="223202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861185" algn="l"/>
                <a:tab pos="188023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situación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habitancia (convivencia)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presente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33647"/>
            <a:ext cx="9064524" cy="50098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855" rIns="0" bIns="0" rtlCol="0">
            <a:spAutoFit/>
          </a:bodyPr>
          <a:lstStyle/>
          <a:p>
            <a:pPr marL="2378075">
              <a:lnSpc>
                <a:spcPct val="100000"/>
              </a:lnSpc>
              <a:spcBef>
                <a:spcPts val="100"/>
              </a:spcBef>
            </a:pPr>
            <a:r>
              <a:rPr spc="-370" dirty="0">
                <a:solidFill>
                  <a:srgbClr val="31EAFD"/>
                </a:solidFill>
              </a:rPr>
              <a:t>GESTIÓN</a:t>
            </a:r>
            <a:r>
              <a:rPr spc="-150" dirty="0">
                <a:solidFill>
                  <a:srgbClr val="31EAFD"/>
                </a:solidFill>
              </a:rPr>
              <a:t> </a:t>
            </a:r>
            <a:r>
              <a:rPr spc="-305" dirty="0">
                <a:solidFill>
                  <a:srgbClr val="31EAFD"/>
                </a:solidFill>
              </a:rPr>
              <a:t>COMUNITARIA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9075" y="1195750"/>
            <a:ext cx="5833745" cy="3812540"/>
            <a:chOff x="219075" y="1195750"/>
            <a:chExt cx="5833745" cy="38125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1195750"/>
              <a:ext cx="1666873" cy="3812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1729" y="2030359"/>
              <a:ext cx="2960553" cy="27449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79" y="128551"/>
            <a:ext cx="2662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7904" y="858009"/>
            <a:ext cx="56705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La con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312" y="858009"/>
            <a:ext cx="162750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14999"/>
              </a:lnSpc>
              <a:spcBef>
                <a:spcPts val="100"/>
              </a:spcBef>
              <a:tabLst>
                <a:tab pos="631825" algn="l"/>
                <a:tab pos="885825" algn="l"/>
              </a:tabLst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I.E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cuenta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904" y="1699257"/>
            <a:ext cx="2232025" cy="296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759460" algn="l"/>
                <a:tab pos="1219835" algn="l"/>
                <a:tab pos="1727835" algn="l"/>
                <a:tab pos="186245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institucional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donde</a:t>
            </a:r>
            <a:r>
              <a:rPr sz="24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reposan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actas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de las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6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reuniones realizadas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por el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equipo CEHCO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54630" y="1210209"/>
            <a:ext cx="6353810" cy="2939415"/>
            <a:chOff x="2754630" y="1210209"/>
            <a:chExt cx="6353810" cy="29394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3230" y="1438810"/>
              <a:ext cx="5896233" cy="24816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23210" y="1278789"/>
              <a:ext cx="6216650" cy="2802255"/>
            </a:xfrm>
            <a:custGeom>
              <a:avLst/>
              <a:gdLst/>
              <a:ahLst/>
              <a:cxnLst/>
              <a:rect l="l" t="t" r="r" b="b"/>
              <a:pathLst>
                <a:path w="6216650" h="2802254">
                  <a:moveTo>
                    <a:pt x="0" y="0"/>
                  </a:moveTo>
                  <a:lnTo>
                    <a:pt x="6216274" y="0"/>
                  </a:lnTo>
                  <a:lnTo>
                    <a:pt x="6216274" y="2801719"/>
                  </a:lnTo>
                  <a:lnTo>
                    <a:pt x="0" y="280171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0370" y="1415950"/>
              <a:ext cx="5942330" cy="2527935"/>
            </a:xfrm>
            <a:custGeom>
              <a:avLst/>
              <a:gdLst/>
              <a:ahLst/>
              <a:cxnLst/>
              <a:rect l="l" t="t" r="r" b="b"/>
              <a:pathLst>
                <a:path w="5942330" h="2527935">
                  <a:moveTo>
                    <a:pt x="0" y="0"/>
                  </a:moveTo>
                  <a:lnTo>
                    <a:pt x="5941954" y="0"/>
                  </a:lnTo>
                  <a:lnTo>
                    <a:pt x="5941954" y="2527399"/>
                  </a:lnTo>
                  <a:lnTo>
                    <a:pt x="0" y="252739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79" y="128551"/>
            <a:ext cx="2662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7904" y="858009"/>
            <a:ext cx="56705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La con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312" y="858009"/>
            <a:ext cx="162750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14999"/>
              </a:lnSpc>
              <a:spcBef>
                <a:spcPts val="100"/>
              </a:spcBef>
              <a:tabLst>
                <a:tab pos="631825" algn="l"/>
                <a:tab pos="885825" algn="l"/>
              </a:tabLst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I.E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cuenta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904" y="1699257"/>
            <a:ext cx="2232025" cy="296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759460" algn="l"/>
                <a:tab pos="1219835" algn="l"/>
                <a:tab pos="1727835" algn="l"/>
                <a:tab pos="186245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institucional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donde</a:t>
            </a:r>
            <a:r>
              <a:rPr sz="24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reposan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actas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de las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6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reuniones realizadas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por el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equipo CEHCO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54630" y="1210209"/>
            <a:ext cx="6353810" cy="2939415"/>
            <a:chOff x="2754630" y="1210209"/>
            <a:chExt cx="6353810" cy="29394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3230" y="1438810"/>
              <a:ext cx="5896233" cy="24816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23210" y="1278789"/>
              <a:ext cx="6216650" cy="2802255"/>
            </a:xfrm>
            <a:custGeom>
              <a:avLst/>
              <a:gdLst/>
              <a:ahLst/>
              <a:cxnLst/>
              <a:rect l="l" t="t" r="r" b="b"/>
              <a:pathLst>
                <a:path w="6216650" h="2802254">
                  <a:moveTo>
                    <a:pt x="0" y="0"/>
                  </a:moveTo>
                  <a:lnTo>
                    <a:pt x="6216274" y="0"/>
                  </a:lnTo>
                  <a:lnTo>
                    <a:pt x="6216274" y="2801719"/>
                  </a:lnTo>
                  <a:lnTo>
                    <a:pt x="0" y="280171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0370" y="1415950"/>
              <a:ext cx="5942330" cy="2527935"/>
            </a:xfrm>
            <a:custGeom>
              <a:avLst/>
              <a:gdLst/>
              <a:ahLst/>
              <a:cxnLst/>
              <a:rect l="l" t="t" r="r" b="b"/>
              <a:pathLst>
                <a:path w="5942330" h="2527935">
                  <a:moveTo>
                    <a:pt x="0" y="0"/>
                  </a:moveTo>
                  <a:lnTo>
                    <a:pt x="5941954" y="0"/>
                  </a:lnTo>
                  <a:lnTo>
                    <a:pt x="5941954" y="2527399"/>
                  </a:lnTo>
                  <a:lnTo>
                    <a:pt x="0" y="252739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79" y="128551"/>
            <a:ext cx="2662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88925" y="304804"/>
            <a:ext cx="223139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participación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miembros</a:t>
            </a: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925" y="935740"/>
            <a:ext cx="223075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955675" algn="l"/>
                <a:tab pos="1000125" algn="l"/>
                <a:tab pos="2090420" algn="l"/>
              </a:tabLst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comunidad educativa estudiantes,</a:t>
            </a:r>
            <a:r>
              <a:rPr sz="18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padres,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docentes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925" y="2197611"/>
            <a:ext cx="118173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directivos; realizaron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925" y="3459484"/>
            <a:ext cx="148653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convivencia); nuestro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925" y="2197611"/>
            <a:ext cx="223266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7220" marR="5080" indent="77470" algn="r">
              <a:lnSpc>
                <a:spcPct val="114999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se los</a:t>
            </a:r>
            <a:endParaRPr sz="1800">
              <a:latin typeface="Arial"/>
              <a:cs typeface="Arial"/>
            </a:endParaRPr>
          </a:p>
          <a:p>
            <a:pPr marL="12700" marR="5080" algn="r">
              <a:lnSpc>
                <a:spcPct val="114999"/>
              </a:lnSpc>
              <a:tabLst>
                <a:tab pos="1064895" algn="l"/>
                <a:tab pos="1520190" algn="l"/>
                <a:tab pos="195135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ajustes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MACO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(manual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		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 en</a:t>
            </a:r>
            <a:endParaRPr sz="18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325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caso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925" y="4090419"/>
            <a:ext cx="104203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Manual acuerdos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8165" y="4090419"/>
            <a:ext cx="114236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marR="5080" indent="-185420">
              <a:lnSpc>
                <a:spcPct val="114999"/>
              </a:lnSpc>
              <a:spcBef>
                <a:spcPts val="100"/>
              </a:spcBef>
              <a:tabLst>
                <a:tab pos="798195" algn="l"/>
                <a:tab pos="938530" algn="l"/>
              </a:tabLst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925" y="4762503"/>
            <a:ext cx="121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habitancia.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06467" y="1002392"/>
            <a:ext cx="6461125" cy="3164205"/>
            <a:chOff x="2606467" y="1002392"/>
            <a:chExt cx="6461125" cy="316420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5067" y="1230992"/>
              <a:ext cx="6003375" cy="2706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75047" y="1070972"/>
              <a:ext cx="6323965" cy="3027045"/>
            </a:xfrm>
            <a:custGeom>
              <a:avLst/>
              <a:gdLst/>
              <a:ahLst/>
              <a:cxnLst/>
              <a:rect l="l" t="t" r="r" b="b"/>
              <a:pathLst>
                <a:path w="6323965" h="3027045">
                  <a:moveTo>
                    <a:pt x="0" y="0"/>
                  </a:moveTo>
                  <a:lnTo>
                    <a:pt x="6323415" y="0"/>
                  </a:lnTo>
                  <a:lnTo>
                    <a:pt x="6323415" y="3026479"/>
                  </a:lnTo>
                  <a:lnTo>
                    <a:pt x="0" y="302647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2207" y="1208132"/>
              <a:ext cx="6049645" cy="2752725"/>
            </a:xfrm>
            <a:custGeom>
              <a:avLst/>
              <a:gdLst/>
              <a:ahLst/>
              <a:cxnLst/>
              <a:rect l="l" t="t" r="r" b="b"/>
              <a:pathLst>
                <a:path w="6049645" h="2752725">
                  <a:moveTo>
                    <a:pt x="0" y="0"/>
                  </a:moveTo>
                  <a:lnTo>
                    <a:pt x="6049095" y="0"/>
                  </a:lnTo>
                  <a:lnTo>
                    <a:pt x="6049095" y="2752160"/>
                  </a:lnTo>
                  <a:lnTo>
                    <a:pt x="0" y="2752160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4325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108254" y="640091"/>
            <a:ext cx="4927600" cy="4364355"/>
            <a:chOff x="2108254" y="640091"/>
            <a:chExt cx="4927600" cy="4364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6854" y="868692"/>
              <a:ext cx="4470291" cy="39069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76834" y="708671"/>
              <a:ext cx="4790440" cy="4227195"/>
            </a:xfrm>
            <a:custGeom>
              <a:avLst/>
              <a:gdLst/>
              <a:ahLst/>
              <a:cxnLst/>
              <a:rect l="l" t="t" r="r" b="b"/>
              <a:pathLst>
                <a:path w="4790440" h="4227195">
                  <a:moveTo>
                    <a:pt x="0" y="0"/>
                  </a:moveTo>
                  <a:lnTo>
                    <a:pt x="4790332" y="0"/>
                  </a:lnTo>
                  <a:lnTo>
                    <a:pt x="4790332" y="4226973"/>
                  </a:lnTo>
                  <a:lnTo>
                    <a:pt x="0" y="4226973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3994" y="845832"/>
              <a:ext cx="4516120" cy="3952875"/>
            </a:xfrm>
            <a:custGeom>
              <a:avLst/>
              <a:gdLst/>
              <a:ahLst/>
              <a:cxnLst/>
              <a:rect l="l" t="t" r="r" b="b"/>
              <a:pathLst>
                <a:path w="4516120" h="3952875">
                  <a:moveTo>
                    <a:pt x="0" y="0"/>
                  </a:moveTo>
                  <a:lnTo>
                    <a:pt x="4516012" y="0"/>
                  </a:lnTo>
                  <a:lnTo>
                    <a:pt x="4516012" y="3952652"/>
                  </a:lnTo>
                  <a:lnTo>
                    <a:pt x="0" y="3952652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68" y="398133"/>
            <a:ext cx="84207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1430" marR="5080" indent="-2539365">
              <a:lnSpc>
                <a:spcPct val="100000"/>
              </a:lnSpc>
              <a:spcBef>
                <a:spcPts val="100"/>
              </a:spcBef>
              <a:tabLst>
                <a:tab pos="5461000" algn="l"/>
              </a:tabLst>
            </a:pPr>
            <a:r>
              <a:rPr sz="2400" spc="-170" dirty="0">
                <a:solidFill>
                  <a:srgbClr val="75F1FF"/>
                </a:solidFill>
              </a:rPr>
              <a:t>Mejorar</a:t>
            </a:r>
            <a:r>
              <a:rPr sz="2400" spc="-100" dirty="0">
                <a:solidFill>
                  <a:srgbClr val="75F1FF"/>
                </a:solidFill>
              </a:rPr>
              <a:t> </a:t>
            </a:r>
            <a:r>
              <a:rPr sz="2400" spc="-245" dirty="0">
                <a:solidFill>
                  <a:srgbClr val="75F1FF"/>
                </a:solidFill>
              </a:rPr>
              <a:t>los</a:t>
            </a:r>
            <a:r>
              <a:rPr sz="2400" spc="-100" dirty="0">
                <a:solidFill>
                  <a:srgbClr val="75F1FF"/>
                </a:solidFill>
              </a:rPr>
              <a:t> </a:t>
            </a:r>
            <a:r>
              <a:rPr sz="2400" spc="-200" dirty="0">
                <a:solidFill>
                  <a:srgbClr val="75F1FF"/>
                </a:solidFill>
              </a:rPr>
              <a:t>niveles</a:t>
            </a:r>
            <a:r>
              <a:rPr sz="2400" spc="-100" dirty="0">
                <a:solidFill>
                  <a:srgbClr val="75F1FF"/>
                </a:solidFill>
              </a:rPr>
              <a:t> </a:t>
            </a:r>
            <a:r>
              <a:rPr sz="2400" spc="-45" dirty="0">
                <a:solidFill>
                  <a:srgbClr val="75F1FF"/>
                </a:solidFill>
              </a:rPr>
              <a:t>de</a:t>
            </a:r>
            <a:r>
              <a:rPr sz="2400" spc="-100" dirty="0">
                <a:solidFill>
                  <a:srgbClr val="75F1FF"/>
                </a:solidFill>
              </a:rPr>
              <a:t> </a:t>
            </a:r>
            <a:r>
              <a:rPr sz="2400" spc="-25" dirty="0">
                <a:solidFill>
                  <a:srgbClr val="75F1FF"/>
                </a:solidFill>
              </a:rPr>
              <a:t>participación</a:t>
            </a:r>
            <a:r>
              <a:rPr sz="2400" dirty="0">
                <a:solidFill>
                  <a:srgbClr val="75F1FF"/>
                </a:solidFill>
              </a:rPr>
              <a:t>	</a:t>
            </a:r>
            <a:r>
              <a:rPr sz="2400" spc="-45" dirty="0">
                <a:solidFill>
                  <a:srgbClr val="75F1FF"/>
                </a:solidFill>
              </a:rPr>
              <a:t>de</a:t>
            </a:r>
            <a:r>
              <a:rPr sz="2400" spc="-120" dirty="0">
                <a:solidFill>
                  <a:srgbClr val="75F1FF"/>
                </a:solidFill>
              </a:rPr>
              <a:t> </a:t>
            </a:r>
            <a:r>
              <a:rPr sz="2400" spc="-245" dirty="0">
                <a:solidFill>
                  <a:srgbClr val="75F1FF"/>
                </a:solidFill>
              </a:rPr>
              <a:t>los</a:t>
            </a:r>
            <a:r>
              <a:rPr sz="2400" spc="-114" dirty="0">
                <a:solidFill>
                  <a:srgbClr val="75F1FF"/>
                </a:solidFill>
              </a:rPr>
              <a:t> </a:t>
            </a:r>
            <a:r>
              <a:rPr sz="2400" spc="-160" dirty="0">
                <a:solidFill>
                  <a:srgbClr val="75F1FF"/>
                </a:solidFill>
              </a:rPr>
              <a:t>padres</a:t>
            </a:r>
            <a:r>
              <a:rPr sz="2400" spc="-120" dirty="0">
                <a:solidFill>
                  <a:srgbClr val="75F1FF"/>
                </a:solidFill>
              </a:rPr>
              <a:t> en</a:t>
            </a:r>
            <a:r>
              <a:rPr sz="2400" spc="-114" dirty="0">
                <a:solidFill>
                  <a:srgbClr val="75F1FF"/>
                </a:solidFill>
              </a:rPr>
              <a:t> </a:t>
            </a:r>
            <a:r>
              <a:rPr sz="2400" spc="-204" dirty="0">
                <a:solidFill>
                  <a:srgbClr val="75F1FF"/>
                </a:solidFill>
              </a:rPr>
              <a:t>los </a:t>
            </a:r>
            <a:r>
              <a:rPr sz="2400" spc="-190" dirty="0">
                <a:solidFill>
                  <a:srgbClr val="75F1FF"/>
                </a:solidFill>
              </a:rPr>
              <a:t>eventos</a:t>
            </a:r>
            <a:r>
              <a:rPr sz="2400" spc="-85" dirty="0">
                <a:solidFill>
                  <a:srgbClr val="75F1FF"/>
                </a:solidFill>
              </a:rPr>
              <a:t> </a:t>
            </a:r>
            <a:r>
              <a:rPr sz="2400" spc="-155" dirty="0">
                <a:solidFill>
                  <a:srgbClr val="75F1FF"/>
                </a:solidFill>
              </a:rPr>
              <a:t>institucionales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425149" y="1267124"/>
            <a:ext cx="4971415" cy="3261360"/>
            <a:chOff x="3425149" y="1267124"/>
            <a:chExt cx="4971415" cy="3261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3749" y="1495725"/>
              <a:ext cx="4514100" cy="2803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93729" y="1335704"/>
              <a:ext cx="4834255" cy="3124200"/>
            </a:xfrm>
            <a:custGeom>
              <a:avLst/>
              <a:gdLst/>
              <a:ahLst/>
              <a:cxnLst/>
              <a:rect l="l" t="t" r="r" b="b"/>
              <a:pathLst>
                <a:path w="4834255" h="3124200">
                  <a:moveTo>
                    <a:pt x="0" y="0"/>
                  </a:moveTo>
                  <a:lnTo>
                    <a:pt x="4834140" y="0"/>
                  </a:lnTo>
                  <a:lnTo>
                    <a:pt x="4834140" y="3123764"/>
                  </a:lnTo>
                  <a:lnTo>
                    <a:pt x="0" y="312376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30889" y="1472864"/>
              <a:ext cx="4559935" cy="2849880"/>
            </a:xfrm>
            <a:custGeom>
              <a:avLst/>
              <a:gdLst/>
              <a:ahLst/>
              <a:cxnLst/>
              <a:rect l="l" t="t" r="r" b="b"/>
              <a:pathLst>
                <a:path w="4559934" h="2849879">
                  <a:moveTo>
                    <a:pt x="0" y="0"/>
                  </a:moveTo>
                  <a:lnTo>
                    <a:pt x="4559820" y="0"/>
                  </a:lnTo>
                  <a:lnTo>
                    <a:pt x="4559820" y="2849444"/>
                  </a:lnTo>
                  <a:lnTo>
                    <a:pt x="0" y="284944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875" y="1589742"/>
            <a:ext cx="2556510" cy="296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970915" algn="l"/>
                <a:tab pos="1673225" algn="l"/>
                <a:tab pos="2128520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Formalización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acta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acuerdos inicial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entre estudiantes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padres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I.E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33070"/>
            <a:ext cx="9064625" cy="4961890"/>
            <a:chOff x="76200" y="133070"/>
            <a:chExt cx="9064625" cy="496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7331" y="993825"/>
              <a:ext cx="6586143" cy="3337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5905" y="833805"/>
              <a:ext cx="7028180" cy="3657600"/>
            </a:xfrm>
            <a:custGeom>
              <a:avLst/>
              <a:gdLst/>
              <a:ahLst/>
              <a:cxnLst/>
              <a:rect l="l" t="t" r="r" b="b"/>
              <a:pathLst>
                <a:path w="7028180" h="3657600">
                  <a:moveTo>
                    <a:pt x="0" y="0"/>
                  </a:moveTo>
                  <a:lnTo>
                    <a:pt x="7027589" y="0"/>
                  </a:lnTo>
                  <a:lnTo>
                    <a:pt x="7027589" y="3657539"/>
                  </a:lnTo>
                  <a:lnTo>
                    <a:pt x="0" y="365753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3064" y="970964"/>
              <a:ext cx="6753859" cy="3383279"/>
            </a:xfrm>
            <a:custGeom>
              <a:avLst/>
              <a:gdLst/>
              <a:ahLst/>
              <a:cxnLst/>
              <a:rect l="l" t="t" r="r" b="b"/>
              <a:pathLst>
                <a:path w="6753859" h="3383279">
                  <a:moveTo>
                    <a:pt x="0" y="0"/>
                  </a:moveTo>
                  <a:lnTo>
                    <a:pt x="6753269" y="0"/>
                  </a:lnTo>
                  <a:lnTo>
                    <a:pt x="6753269" y="3383219"/>
                  </a:lnTo>
                  <a:lnTo>
                    <a:pt x="0" y="338321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33070"/>
            <a:ext cx="9064625" cy="4961890"/>
            <a:chOff x="76200" y="133070"/>
            <a:chExt cx="9064625" cy="496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6749" y="855024"/>
              <a:ext cx="5959000" cy="3690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6729" y="695004"/>
              <a:ext cx="6279515" cy="4011295"/>
            </a:xfrm>
            <a:custGeom>
              <a:avLst/>
              <a:gdLst/>
              <a:ahLst/>
              <a:cxnLst/>
              <a:rect l="l" t="t" r="r" b="b"/>
              <a:pathLst>
                <a:path w="6279515" h="4011295">
                  <a:moveTo>
                    <a:pt x="0" y="0"/>
                  </a:moveTo>
                  <a:lnTo>
                    <a:pt x="6279040" y="0"/>
                  </a:lnTo>
                  <a:lnTo>
                    <a:pt x="6279040" y="4010889"/>
                  </a:lnTo>
                  <a:lnTo>
                    <a:pt x="0" y="401088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3890" y="832164"/>
              <a:ext cx="6005195" cy="3736975"/>
            </a:xfrm>
            <a:custGeom>
              <a:avLst/>
              <a:gdLst/>
              <a:ahLst/>
              <a:cxnLst/>
              <a:rect l="l" t="t" r="r" b="b"/>
              <a:pathLst>
                <a:path w="6005195" h="3736975">
                  <a:moveTo>
                    <a:pt x="0" y="0"/>
                  </a:moveTo>
                  <a:lnTo>
                    <a:pt x="6004720" y="0"/>
                  </a:lnTo>
                  <a:lnTo>
                    <a:pt x="6004720" y="3736569"/>
                  </a:lnTo>
                  <a:lnTo>
                    <a:pt x="0" y="373656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33070"/>
            <a:ext cx="9064625" cy="4961890"/>
            <a:chOff x="76200" y="133070"/>
            <a:chExt cx="9064625" cy="496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4124" y="823075"/>
              <a:ext cx="5693324" cy="36843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04104" y="663055"/>
              <a:ext cx="6013450" cy="4004945"/>
            </a:xfrm>
            <a:custGeom>
              <a:avLst/>
              <a:gdLst/>
              <a:ahLst/>
              <a:cxnLst/>
              <a:rect l="l" t="t" r="r" b="b"/>
              <a:pathLst>
                <a:path w="6013450" h="4004945">
                  <a:moveTo>
                    <a:pt x="0" y="0"/>
                  </a:moveTo>
                  <a:lnTo>
                    <a:pt x="6013364" y="0"/>
                  </a:lnTo>
                  <a:lnTo>
                    <a:pt x="6013364" y="4004364"/>
                  </a:lnTo>
                  <a:lnTo>
                    <a:pt x="0" y="400436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1264" y="800215"/>
              <a:ext cx="5739130" cy="3730625"/>
            </a:xfrm>
            <a:custGeom>
              <a:avLst/>
              <a:gdLst/>
              <a:ahLst/>
              <a:cxnLst/>
              <a:rect l="l" t="t" r="r" b="b"/>
              <a:pathLst>
                <a:path w="5739130" h="3730625">
                  <a:moveTo>
                    <a:pt x="0" y="0"/>
                  </a:moveTo>
                  <a:lnTo>
                    <a:pt x="5739044" y="0"/>
                  </a:lnTo>
                  <a:lnTo>
                    <a:pt x="5739044" y="3730044"/>
                  </a:lnTo>
                  <a:lnTo>
                    <a:pt x="0" y="373004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33070"/>
            <a:ext cx="9064625" cy="4961890"/>
            <a:chOff x="76200" y="133070"/>
            <a:chExt cx="9064625" cy="496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4124" y="747225"/>
              <a:ext cx="5629425" cy="3745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04104" y="587204"/>
              <a:ext cx="5949950" cy="4065270"/>
            </a:xfrm>
            <a:custGeom>
              <a:avLst/>
              <a:gdLst/>
              <a:ahLst/>
              <a:cxnLst/>
              <a:rect l="l" t="t" r="r" b="b"/>
              <a:pathLst>
                <a:path w="5949950" h="4065270">
                  <a:moveTo>
                    <a:pt x="0" y="0"/>
                  </a:moveTo>
                  <a:lnTo>
                    <a:pt x="5949465" y="0"/>
                  </a:lnTo>
                  <a:lnTo>
                    <a:pt x="5949465" y="4065239"/>
                  </a:lnTo>
                  <a:lnTo>
                    <a:pt x="0" y="406523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1264" y="724364"/>
              <a:ext cx="5675630" cy="3790950"/>
            </a:xfrm>
            <a:custGeom>
              <a:avLst/>
              <a:gdLst/>
              <a:ahLst/>
              <a:cxnLst/>
              <a:rect l="l" t="t" r="r" b="b"/>
              <a:pathLst>
                <a:path w="5675630" h="3790950">
                  <a:moveTo>
                    <a:pt x="0" y="0"/>
                  </a:moveTo>
                  <a:lnTo>
                    <a:pt x="5675145" y="0"/>
                  </a:lnTo>
                  <a:lnTo>
                    <a:pt x="5675145" y="3790919"/>
                  </a:lnTo>
                  <a:lnTo>
                    <a:pt x="0" y="379091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241" y="495517"/>
            <a:ext cx="7928609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165" dirty="0"/>
              <a:t>MEDIACIÓN</a:t>
            </a:r>
            <a:r>
              <a:rPr sz="2000" spc="-95" dirty="0"/>
              <a:t> </a:t>
            </a:r>
            <a:r>
              <a:rPr sz="2000" spc="-265" dirty="0"/>
              <a:t>ESCOLAR</a:t>
            </a:r>
            <a:r>
              <a:rPr sz="2000" spc="-85" dirty="0"/>
              <a:t> </a:t>
            </a:r>
            <a:r>
              <a:rPr sz="2000" spc="-240" dirty="0"/>
              <a:t>HALCONES</a:t>
            </a:r>
            <a:r>
              <a:rPr sz="2000" spc="-85" dirty="0"/>
              <a:t> </a:t>
            </a:r>
            <a:r>
              <a:rPr sz="2000" spc="-285" dirty="0"/>
              <a:t>DE</a:t>
            </a:r>
            <a:r>
              <a:rPr sz="2000" spc="-85" dirty="0"/>
              <a:t> </a:t>
            </a:r>
            <a:r>
              <a:rPr sz="2000" spc="-300" dirty="0"/>
              <a:t>PAZ</a:t>
            </a:r>
            <a:r>
              <a:rPr sz="2000" spc="-85" dirty="0"/>
              <a:t> </a:t>
            </a:r>
            <a:r>
              <a:rPr sz="2000" dirty="0"/>
              <a:t>–</a:t>
            </a:r>
            <a:r>
              <a:rPr sz="2000" spc="-85" dirty="0"/>
              <a:t> </a:t>
            </a:r>
            <a:r>
              <a:rPr sz="2000" spc="-165" dirty="0"/>
              <a:t>MEDIACIÓN</a:t>
            </a:r>
            <a:r>
              <a:rPr sz="2000" spc="-90" dirty="0"/>
              <a:t> </a:t>
            </a:r>
            <a:r>
              <a:rPr sz="2000" spc="-275" dirty="0"/>
              <a:t>ESCOLAR </a:t>
            </a:r>
            <a:r>
              <a:rPr sz="2000" spc="-140" dirty="0"/>
              <a:t>IDC</a:t>
            </a:r>
            <a:r>
              <a:rPr sz="2000" spc="-105" dirty="0"/>
              <a:t> </a:t>
            </a:r>
            <a:r>
              <a:rPr sz="2000" dirty="0"/>
              <a:t>–</a:t>
            </a:r>
            <a:r>
              <a:rPr sz="2000" spc="-100" dirty="0"/>
              <a:t> </a:t>
            </a:r>
            <a:r>
              <a:rPr sz="2000" spc="-330" dirty="0"/>
              <a:t>SI</a:t>
            </a:r>
            <a:r>
              <a:rPr sz="2000" spc="-100" dirty="0"/>
              <a:t> </a:t>
            </a:r>
            <a:r>
              <a:rPr sz="2000" spc="-340" dirty="0"/>
              <a:t>MUJER</a:t>
            </a:r>
            <a:r>
              <a:rPr sz="2000" spc="-100" dirty="0"/>
              <a:t> </a:t>
            </a:r>
            <a:r>
              <a:rPr sz="2000" dirty="0"/>
              <a:t>–</a:t>
            </a:r>
            <a:r>
              <a:rPr sz="2000" spc="-100" dirty="0"/>
              <a:t> </a:t>
            </a:r>
            <a:r>
              <a:rPr sz="2000" spc="-325" dirty="0"/>
              <a:t>RED</a:t>
            </a:r>
            <a:r>
              <a:rPr sz="2000" spc="-95" dirty="0"/>
              <a:t> </a:t>
            </a:r>
            <a:r>
              <a:rPr sz="2000" spc="-310" dirty="0"/>
              <a:t>SALUD</a:t>
            </a:r>
            <a:r>
              <a:rPr sz="2000" spc="-100" dirty="0"/>
              <a:t> </a:t>
            </a:r>
            <a:r>
              <a:rPr sz="2000" spc="-330" dirty="0"/>
              <a:t>ORIENTE</a:t>
            </a:r>
            <a:r>
              <a:rPr sz="2000" spc="-95" dirty="0"/>
              <a:t> </a:t>
            </a:r>
            <a:r>
              <a:rPr sz="2000" spc="-45" dirty="0"/>
              <a:t>UNESCO</a:t>
            </a:r>
            <a:endParaRPr sz="2000"/>
          </a:p>
          <a:p>
            <a:pPr marL="635" algn="ctr">
              <a:lnSpc>
                <a:spcPct val="100000"/>
              </a:lnSpc>
              <a:spcBef>
                <a:spcPts val="405"/>
              </a:spcBef>
            </a:pPr>
            <a:r>
              <a:rPr sz="1400" spc="-130" dirty="0">
                <a:solidFill>
                  <a:srgbClr val="75F1FF"/>
                </a:solidFill>
              </a:rPr>
              <a:t>Fortalecer</a:t>
            </a:r>
            <a:r>
              <a:rPr sz="1400" spc="-60" dirty="0">
                <a:solidFill>
                  <a:srgbClr val="75F1FF"/>
                </a:solidFill>
              </a:rPr>
              <a:t> </a:t>
            </a:r>
            <a:r>
              <a:rPr sz="1400" spc="-100" dirty="0">
                <a:solidFill>
                  <a:srgbClr val="75F1FF"/>
                </a:solidFill>
              </a:rPr>
              <a:t>el</a:t>
            </a:r>
            <a:r>
              <a:rPr sz="1400" spc="-55" dirty="0">
                <a:solidFill>
                  <a:srgbClr val="75F1FF"/>
                </a:solidFill>
              </a:rPr>
              <a:t> </a:t>
            </a:r>
            <a:r>
              <a:rPr sz="1400" spc="-95" dirty="0">
                <a:solidFill>
                  <a:srgbClr val="75F1FF"/>
                </a:solidFill>
              </a:rPr>
              <a:t>proceso</a:t>
            </a:r>
            <a:r>
              <a:rPr sz="1400" spc="-60" dirty="0">
                <a:solidFill>
                  <a:srgbClr val="75F1FF"/>
                </a:solidFill>
              </a:rPr>
              <a:t> </a:t>
            </a:r>
            <a:r>
              <a:rPr sz="1400" spc="-30" dirty="0">
                <a:solidFill>
                  <a:srgbClr val="75F1FF"/>
                </a:solidFill>
              </a:rPr>
              <a:t>de</a:t>
            </a:r>
            <a:r>
              <a:rPr sz="1400" spc="-55" dirty="0">
                <a:solidFill>
                  <a:srgbClr val="75F1FF"/>
                </a:solidFill>
              </a:rPr>
              <a:t> </a:t>
            </a:r>
            <a:r>
              <a:rPr sz="1400" spc="-75" dirty="0">
                <a:solidFill>
                  <a:srgbClr val="75F1FF"/>
                </a:solidFill>
              </a:rPr>
              <a:t>capacitación</a:t>
            </a:r>
            <a:r>
              <a:rPr sz="1400" spc="-60" dirty="0">
                <a:solidFill>
                  <a:srgbClr val="75F1FF"/>
                </a:solidFill>
              </a:rPr>
              <a:t> </a:t>
            </a:r>
            <a:r>
              <a:rPr sz="1400" spc="-30" dirty="0">
                <a:solidFill>
                  <a:srgbClr val="75F1FF"/>
                </a:solidFill>
              </a:rPr>
              <a:t>de</a:t>
            </a:r>
            <a:r>
              <a:rPr sz="1400" spc="-55" dirty="0">
                <a:solidFill>
                  <a:srgbClr val="75F1FF"/>
                </a:solidFill>
              </a:rPr>
              <a:t> </a:t>
            </a:r>
            <a:r>
              <a:rPr sz="1400" spc="-80" dirty="0">
                <a:solidFill>
                  <a:srgbClr val="75F1FF"/>
                </a:solidFill>
              </a:rPr>
              <a:t>mediación</a:t>
            </a:r>
            <a:r>
              <a:rPr sz="1400" spc="-60" dirty="0">
                <a:solidFill>
                  <a:srgbClr val="75F1FF"/>
                </a:solidFill>
              </a:rPr>
              <a:t> </a:t>
            </a:r>
            <a:r>
              <a:rPr sz="1400" spc="-105" dirty="0">
                <a:solidFill>
                  <a:srgbClr val="75F1FF"/>
                </a:solidFill>
              </a:rPr>
              <a:t>escolar</a:t>
            </a:r>
            <a:r>
              <a:rPr sz="1400" spc="-55" dirty="0">
                <a:solidFill>
                  <a:srgbClr val="75F1FF"/>
                </a:solidFill>
              </a:rPr>
              <a:t> </a:t>
            </a:r>
            <a:r>
              <a:rPr sz="1400" spc="-80" dirty="0">
                <a:solidFill>
                  <a:srgbClr val="75F1FF"/>
                </a:solidFill>
              </a:rPr>
              <a:t>desde</a:t>
            </a:r>
            <a:r>
              <a:rPr sz="1400" spc="-60" dirty="0">
                <a:solidFill>
                  <a:srgbClr val="75F1FF"/>
                </a:solidFill>
              </a:rPr>
              <a:t> </a:t>
            </a:r>
            <a:r>
              <a:rPr sz="1400" spc="-85" dirty="0">
                <a:solidFill>
                  <a:srgbClr val="75F1FF"/>
                </a:solidFill>
              </a:rPr>
              <a:t>la</a:t>
            </a:r>
            <a:r>
              <a:rPr sz="1400" spc="-55" dirty="0">
                <a:solidFill>
                  <a:srgbClr val="75F1FF"/>
                </a:solidFill>
              </a:rPr>
              <a:t> </a:t>
            </a:r>
            <a:r>
              <a:rPr sz="1400" spc="-10" dirty="0">
                <a:solidFill>
                  <a:srgbClr val="75F1FF"/>
                </a:solidFill>
              </a:rPr>
              <a:t>primaria</a:t>
            </a:r>
            <a:endParaRPr sz="1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75" y="1535175"/>
            <a:ext cx="7535749" cy="32096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336" y="389483"/>
            <a:ext cx="7670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solidFill>
                  <a:srgbClr val="31EAFD"/>
                </a:solidFill>
              </a:rPr>
              <a:t>COORDINACIÓN</a:t>
            </a:r>
            <a:r>
              <a:rPr sz="2400" spc="-114" dirty="0">
                <a:solidFill>
                  <a:srgbClr val="31EAFD"/>
                </a:solidFill>
              </a:rPr>
              <a:t> </a:t>
            </a:r>
            <a:r>
              <a:rPr sz="2400" spc="-345" dirty="0">
                <a:solidFill>
                  <a:srgbClr val="31EAFD"/>
                </a:solidFill>
              </a:rPr>
              <a:t>DE</a:t>
            </a:r>
            <a:r>
              <a:rPr sz="2400" spc="-110" dirty="0">
                <a:solidFill>
                  <a:srgbClr val="31EAFD"/>
                </a:solidFill>
              </a:rPr>
              <a:t> </a:t>
            </a:r>
            <a:r>
              <a:rPr sz="2400" spc="-280" dirty="0">
                <a:solidFill>
                  <a:srgbClr val="31EAFD"/>
                </a:solidFill>
              </a:rPr>
              <a:t>HABITANCIA</a:t>
            </a:r>
            <a:r>
              <a:rPr sz="2400" spc="-110" dirty="0">
                <a:solidFill>
                  <a:srgbClr val="31EAFD"/>
                </a:solidFill>
              </a:rPr>
              <a:t> </a:t>
            </a:r>
            <a:r>
              <a:rPr sz="2400" spc="-380" dirty="0">
                <a:solidFill>
                  <a:srgbClr val="31EAFD"/>
                </a:solidFill>
              </a:rPr>
              <a:t>EN</a:t>
            </a:r>
            <a:r>
              <a:rPr sz="2400" spc="-114" dirty="0">
                <a:solidFill>
                  <a:srgbClr val="31EAFD"/>
                </a:solidFill>
              </a:rPr>
              <a:t> </a:t>
            </a:r>
            <a:r>
              <a:rPr sz="2400" spc="-335" dirty="0">
                <a:solidFill>
                  <a:srgbClr val="31EAFD"/>
                </a:solidFill>
              </a:rPr>
              <a:t>LA</a:t>
            </a:r>
            <a:r>
              <a:rPr sz="2400" spc="-110" dirty="0">
                <a:solidFill>
                  <a:srgbClr val="31EAFD"/>
                </a:solidFill>
              </a:rPr>
              <a:t> </a:t>
            </a:r>
            <a:r>
              <a:rPr sz="2400" spc="-360" dirty="0">
                <a:solidFill>
                  <a:srgbClr val="31EAFD"/>
                </a:solidFill>
              </a:rPr>
              <a:t>INSTITUCIÓN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0424" y="1424757"/>
            <a:ext cx="7999095" cy="22237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400" spc="-10" dirty="0">
                <a:solidFill>
                  <a:srgbClr val="00FFFF"/>
                </a:solidFill>
                <a:latin typeface="Arial Black"/>
                <a:cs typeface="Arial Black"/>
              </a:rPr>
              <a:t>Objetivo</a:t>
            </a:r>
            <a:endParaRPr sz="2400">
              <a:latin typeface="Arial Black"/>
              <a:cs typeface="Arial Black"/>
            </a:endParaRPr>
          </a:p>
          <a:p>
            <a:pPr marL="12700" marR="5080" algn="just">
              <a:lnSpc>
                <a:spcPct val="114999"/>
              </a:lnSpc>
              <a:spcBef>
                <a:spcPts val="90"/>
              </a:spcBef>
            </a:pP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Coordinar</a:t>
            </a:r>
            <a:r>
              <a:rPr sz="2000" spc="3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todas</a:t>
            </a:r>
            <a:r>
              <a:rPr sz="2000" spc="3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2000" spc="3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labores</a:t>
            </a:r>
            <a:r>
              <a:rPr sz="2000" spc="3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3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promoción</a:t>
            </a:r>
            <a:r>
              <a:rPr sz="2000" spc="3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3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MT"/>
                <a:cs typeface="Arial MT"/>
              </a:rPr>
              <a:t>seguimiento</a:t>
            </a:r>
            <a:r>
              <a:rPr sz="2000" spc="3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3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convivencia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escolar,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educación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ejercicio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derechos</a:t>
            </a:r>
            <a:r>
              <a:rPr sz="2000" spc="1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80" dirty="0">
                <a:solidFill>
                  <a:srgbClr val="FFFFFF"/>
                </a:solidFill>
                <a:latin typeface="Arial MT"/>
                <a:cs typeface="Arial MT"/>
              </a:rPr>
              <a:t>humanos,</a:t>
            </a:r>
            <a:r>
              <a:rPr sz="2000" spc="1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sexuales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1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reproductivos,</a:t>
            </a:r>
            <a:r>
              <a:rPr sz="2000" spc="1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así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sz="2000" spc="1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desarrollo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35" dirty="0">
                <a:solidFill>
                  <a:srgbClr val="FFFFFF"/>
                </a:solidFill>
                <a:latin typeface="Arial MT"/>
                <a:cs typeface="Arial MT"/>
              </a:rPr>
              <a:t>aplicación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Manual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Convivencia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Prevención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Mitigación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Violencia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Escolar.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520" rIns="0" bIns="0" rtlCol="0">
            <a:spAutoFit/>
          </a:bodyPr>
          <a:lstStyle/>
          <a:p>
            <a:pPr marL="231267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MEDIACIÓN</a:t>
            </a:r>
            <a:r>
              <a:rPr spc="-155" dirty="0"/>
              <a:t> </a:t>
            </a:r>
            <a:r>
              <a:rPr spc="-375" dirty="0"/>
              <a:t>ESCOLAR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4923" y="958625"/>
            <a:ext cx="7375525" cy="3570604"/>
            <a:chOff x="1084923" y="958625"/>
            <a:chExt cx="7375525" cy="35706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3524" y="1187225"/>
              <a:ext cx="6917900" cy="31130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53503" y="1027205"/>
              <a:ext cx="7238365" cy="3433445"/>
            </a:xfrm>
            <a:custGeom>
              <a:avLst/>
              <a:gdLst/>
              <a:ahLst/>
              <a:cxnLst/>
              <a:rect l="l" t="t" r="r" b="b"/>
              <a:pathLst>
                <a:path w="7238365" h="3433445">
                  <a:moveTo>
                    <a:pt x="0" y="0"/>
                  </a:moveTo>
                  <a:lnTo>
                    <a:pt x="7237940" y="0"/>
                  </a:lnTo>
                  <a:lnTo>
                    <a:pt x="7237940" y="3433114"/>
                  </a:lnTo>
                  <a:lnTo>
                    <a:pt x="0" y="343311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0664" y="1164365"/>
              <a:ext cx="6964045" cy="3159125"/>
            </a:xfrm>
            <a:custGeom>
              <a:avLst/>
              <a:gdLst/>
              <a:ahLst/>
              <a:cxnLst/>
              <a:rect l="l" t="t" r="r" b="b"/>
              <a:pathLst>
                <a:path w="6964045" h="3159125">
                  <a:moveTo>
                    <a:pt x="0" y="0"/>
                  </a:moveTo>
                  <a:lnTo>
                    <a:pt x="6963620" y="0"/>
                  </a:lnTo>
                  <a:lnTo>
                    <a:pt x="6963620" y="3158794"/>
                  </a:lnTo>
                  <a:lnTo>
                    <a:pt x="0" y="315879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344" y="387451"/>
            <a:ext cx="4338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>
                <a:solidFill>
                  <a:srgbClr val="31EAFD"/>
                </a:solidFill>
              </a:rPr>
              <a:t>PREVENCIÓN</a:t>
            </a:r>
            <a:r>
              <a:rPr spc="-130" dirty="0">
                <a:solidFill>
                  <a:srgbClr val="31EAFD"/>
                </a:solidFill>
              </a:rPr>
              <a:t> </a:t>
            </a:r>
            <a:r>
              <a:rPr spc="-405" dirty="0">
                <a:solidFill>
                  <a:srgbClr val="31EAFD"/>
                </a:solidFill>
              </a:rPr>
              <a:t>DE</a:t>
            </a:r>
            <a:r>
              <a:rPr spc="-130" dirty="0">
                <a:solidFill>
                  <a:srgbClr val="31EAFD"/>
                </a:solidFill>
              </a:rPr>
              <a:t> </a:t>
            </a:r>
            <a:r>
              <a:rPr spc="-400" dirty="0">
                <a:solidFill>
                  <a:srgbClr val="31EAFD"/>
                </a:solidFill>
              </a:rPr>
              <a:t>RIESGOS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825" y="1373244"/>
            <a:ext cx="8654415" cy="25920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430530">
              <a:lnSpc>
                <a:spcPts val="3479"/>
              </a:lnSpc>
              <a:spcBef>
                <a:spcPts val="315"/>
              </a:spcBef>
              <a:buClr>
                <a:srgbClr val="00B0F0"/>
              </a:buClr>
              <a:buSzPct val="116666"/>
              <a:buAutoNum type="arabicPeriod"/>
              <a:tabLst>
                <a:tab pos="443230" algn="l"/>
              </a:tabLst>
            </a:pPr>
            <a:r>
              <a:rPr sz="2400" spc="-295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24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Arial Black"/>
                <a:cs typeface="Arial Black"/>
              </a:rPr>
              <a:t>I.E</a:t>
            </a:r>
            <a:r>
              <a:rPr sz="24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 Black"/>
                <a:cs typeface="Arial Black"/>
              </a:rPr>
              <a:t>cuenta</a:t>
            </a: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con</a:t>
            </a:r>
            <a:r>
              <a:rPr sz="240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 Black"/>
                <a:cs typeface="Arial Black"/>
              </a:rPr>
              <a:t>Proyecto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 Black"/>
                <a:cs typeface="Arial Black"/>
              </a:rPr>
              <a:t>pedagógico </a:t>
            </a:r>
            <a:r>
              <a:rPr sz="2400" spc="-200" dirty="0">
                <a:solidFill>
                  <a:srgbClr val="FFFFFF"/>
                </a:solidFill>
                <a:latin typeface="Arial Black"/>
                <a:cs typeface="Arial Black"/>
              </a:rPr>
              <a:t>transversal 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relacionado</a:t>
            </a:r>
            <a:r>
              <a:rPr sz="24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con 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 Black"/>
                <a:cs typeface="Arial Black"/>
              </a:rPr>
              <a:t>prevención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 Black"/>
                <a:cs typeface="Arial Black"/>
              </a:rPr>
              <a:t>riesgos</a:t>
            </a:r>
            <a:endParaRPr sz="2400">
              <a:latin typeface="Arial Black"/>
              <a:cs typeface="Arial Black"/>
            </a:endParaRPr>
          </a:p>
          <a:p>
            <a:pPr marL="603885" indent="-591185">
              <a:lnSpc>
                <a:spcPct val="100000"/>
              </a:lnSpc>
              <a:spcBef>
                <a:spcPts val="215"/>
              </a:spcBef>
              <a:buClr>
                <a:srgbClr val="00B0F0"/>
              </a:buClr>
              <a:buAutoNum type="arabicPeriod"/>
              <a:tabLst>
                <a:tab pos="603885" algn="l"/>
                <a:tab pos="1762760" algn="l"/>
                <a:tab pos="2464435" algn="l"/>
                <a:tab pos="3458845" algn="l"/>
                <a:tab pos="5214620" algn="l"/>
                <a:tab pos="6129655" algn="l"/>
                <a:tab pos="6794500" algn="l"/>
                <a:tab pos="7514590" algn="l"/>
              </a:tabLst>
            </a:pPr>
            <a:r>
              <a:rPr sz="2400" spc="-320" dirty="0">
                <a:solidFill>
                  <a:srgbClr val="FFFFFF"/>
                </a:solidFill>
                <a:latin typeface="Arial Black"/>
                <a:cs typeface="Arial Black"/>
              </a:rPr>
              <a:t>Existe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operativo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que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ha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venido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spc="-160" dirty="0">
                <a:solidFill>
                  <a:srgbClr val="FFFFFF"/>
                </a:solidFill>
                <a:latin typeface="Arial Black"/>
                <a:cs typeface="Arial Black"/>
              </a:rPr>
              <a:t>desarrollando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 Black"/>
                <a:cs typeface="Arial Black"/>
              </a:rPr>
              <a:t>lo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 Black"/>
                <a:cs typeface="Arial Black"/>
              </a:rPr>
              <a:t>largo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 Black"/>
                <a:cs typeface="Arial Black"/>
              </a:rPr>
              <a:t>del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año.</a:t>
            </a:r>
            <a:endParaRPr sz="2400">
              <a:latin typeface="Arial Black"/>
              <a:cs typeface="Arial Black"/>
            </a:endParaRPr>
          </a:p>
          <a:p>
            <a:pPr marL="12700" marR="55244" indent="473709">
              <a:lnSpc>
                <a:spcPct val="114999"/>
              </a:lnSpc>
              <a:buClr>
                <a:srgbClr val="00B0F0"/>
              </a:buClr>
              <a:buAutoNum type="arabicPeriod" startAt="3"/>
              <a:tabLst>
                <a:tab pos="486409" algn="l"/>
                <a:tab pos="1057275" algn="l"/>
                <a:tab pos="1842135" algn="l"/>
                <a:tab pos="3620135" algn="l"/>
                <a:tab pos="4877435" algn="l"/>
                <a:tab pos="5796280" algn="l"/>
                <a:tab pos="6287770" algn="l"/>
                <a:tab pos="8194040" algn="l"/>
              </a:tabLst>
            </a:pPr>
            <a:r>
              <a:rPr sz="2400" spc="-315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han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elaborado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folletos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para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prevención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5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2400" spc="-160" dirty="0">
                <a:solidFill>
                  <a:srgbClr val="FFFFFF"/>
                </a:solidFill>
                <a:latin typeface="Arial Black"/>
                <a:cs typeface="Arial Black"/>
              </a:rPr>
              <a:t>incendios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 Black"/>
                <a:cs typeface="Arial Black"/>
              </a:rPr>
              <a:t>como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 Black"/>
                <a:cs typeface="Arial Black"/>
              </a:rPr>
              <a:t>prepararse</a:t>
            </a:r>
            <a:r>
              <a:rPr sz="2400" spc="-100" dirty="0">
                <a:solidFill>
                  <a:srgbClr val="FFFFFF"/>
                </a:solidFill>
                <a:latin typeface="Arial Black"/>
                <a:cs typeface="Arial Black"/>
              </a:rPr>
              <a:t> para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una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evacuación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344" y="387451"/>
            <a:ext cx="4338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>
                <a:solidFill>
                  <a:srgbClr val="31EAFD"/>
                </a:solidFill>
              </a:rPr>
              <a:t>PREVENCIÓN</a:t>
            </a:r>
            <a:r>
              <a:rPr spc="-130" dirty="0">
                <a:solidFill>
                  <a:srgbClr val="31EAFD"/>
                </a:solidFill>
              </a:rPr>
              <a:t> </a:t>
            </a:r>
            <a:r>
              <a:rPr spc="-405" dirty="0">
                <a:solidFill>
                  <a:srgbClr val="31EAFD"/>
                </a:solidFill>
              </a:rPr>
              <a:t>DE</a:t>
            </a:r>
            <a:r>
              <a:rPr spc="-130" dirty="0">
                <a:solidFill>
                  <a:srgbClr val="31EAFD"/>
                </a:solidFill>
              </a:rPr>
              <a:t> </a:t>
            </a:r>
            <a:r>
              <a:rPr spc="-400" dirty="0">
                <a:solidFill>
                  <a:srgbClr val="31EAFD"/>
                </a:solidFill>
              </a:rPr>
              <a:t>RIESGOS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825" y="1373244"/>
            <a:ext cx="8669655" cy="25920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0320" indent="430530">
              <a:lnSpc>
                <a:spcPts val="3479"/>
              </a:lnSpc>
              <a:spcBef>
                <a:spcPts val="315"/>
              </a:spcBef>
              <a:buSzPct val="116666"/>
              <a:buAutoNum type="arabicPeriod"/>
              <a:tabLst>
                <a:tab pos="443230" algn="l"/>
              </a:tabLst>
            </a:pPr>
            <a:r>
              <a:rPr sz="2400" spc="-295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24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srgbClr val="FFFFFF"/>
                </a:solidFill>
                <a:latin typeface="Arial Black"/>
                <a:cs typeface="Arial Black"/>
              </a:rPr>
              <a:t>I.E</a:t>
            </a:r>
            <a:r>
              <a:rPr sz="24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 Black"/>
                <a:cs typeface="Arial Black"/>
              </a:rPr>
              <a:t>cuenta</a:t>
            </a: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con</a:t>
            </a:r>
            <a:r>
              <a:rPr sz="240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 Black"/>
                <a:cs typeface="Arial Black"/>
              </a:rPr>
              <a:t>Proyecto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 Black"/>
                <a:cs typeface="Arial Black"/>
              </a:rPr>
              <a:t>pedagógico </a:t>
            </a:r>
            <a:r>
              <a:rPr sz="2400" spc="-200" dirty="0">
                <a:solidFill>
                  <a:srgbClr val="FFFFFF"/>
                </a:solidFill>
                <a:latin typeface="Arial Black"/>
                <a:cs typeface="Arial Black"/>
              </a:rPr>
              <a:t>transversal 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relacionado</a:t>
            </a:r>
            <a:r>
              <a:rPr sz="24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con 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 Black"/>
                <a:cs typeface="Arial Black"/>
              </a:rPr>
              <a:t>prevención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 Black"/>
                <a:cs typeface="Arial Black"/>
              </a:rPr>
              <a:t>riesgos</a:t>
            </a:r>
            <a:endParaRPr sz="2400">
              <a:latin typeface="Arial Black"/>
              <a:cs typeface="Arial Black"/>
            </a:endParaRPr>
          </a:p>
          <a:p>
            <a:pPr marL="619125" indent="-60642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619125" algn="l"/>
                <a:tab pos="1793239" algn="l"/>
                <a:tab pos="2510790" algn="l"/>
                <a:tab pos="3520440" algn="l"/>
                <a:tab pos="5291455" algn="l"/>
                <a:tab pos="6222365" algn="l"/>
                <a:tab pos="6903084" algn="l"/>
                <a:tab pos="7638415" algn="l"/>
              </a:tabLst>
            </a:pPr>
            <a:r>
              <a:rPr sz="2400" spc="-320" dirty="0">
                <a:solidFill>
                  <a:srgbClr val="FFFFFF"/>
                </a:solidFill>
                <a:latin typeface="Arial Black"/>
                <a:cs typeface="Arial Black"/>
              </a:rPr>
              <a:t>Existe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operativo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que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ha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venido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spc="-160" dirty="0">
                <a:solidFill>
                  <a:srgbClr val="FFFFFF"/>
                </a:solidFill>
                <a:latin typeface="Arial Black"/>
                <a:cs typeface="Arial Black"/>
              </a:rPr>
              <a:t>desarrollando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 Black"/>
                <a:cs typeface="Arial Black"/>
              </a:rPr>
              <a:t>lo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 Black"/>
                <a:cs typeface="Arial Black"/>
              </a:rPr>
              <a:t>largo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 Black"/>
                <a:cs typeface="Arial Black"/>
              </a:rPr>
              <a:t>del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año.</a:t>
            </a:r>
            <a:endParaRPr sz="2400">
              <a:latin typeface="Arial Black"/>
              <a:cs typeface="Arial Black"/>
            </a:endParaRPr>
          </a:p>
          <a:p>
            <a:pPr marL="12700" marR="5715" indent="480695">
              <a:lnSpc>
                <a:spcPct val="114999"/>
              </a:lnSpc>
              <a:buAutoNum type="arabicPeriod" startAt="3"/>
              <a:tabLst>
                <a:tab pos="493395" algn="l"/>
                <a:tab pos="1073150" algn="l"/>
                <a:tab pos="1865630" algn="l"/>
                <a:tab pos="3651885" algn="l"/>
                <a:tab pos="4918075" algn="l"/>
                <a:tab pos="5844540" algn="l"/>
                <a:tab pos="6344920" algn="l"/>
                <a:tab pos="8258809" algn="l"/>
              </a:tabLst>
            </a:pPr>
            <a:r>
              <a:rPr sz="2400" spc="-315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han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elaborado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folletos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para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prevención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400" spc="-5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2400" spc="-160" dirty="0">
                <a:solidFill>
                  <a:srgbClr val="FFFFFF"/>
                </a:solidFill>
                <a:latin typeface="Arial Black"/>
                <a:cs typeface="Arial Black"/>
              </a:rPr>
              <a:t>incendios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 Black"/>
                <a:cs typeface="Arial Black"/>
              </a:rPr>
              <a:t>como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 Black"/>
                <a:cs typeface="Arial Black"/>
              </a:rPr>
              <a:t>prepararse</a:t>
            </a:r>
            <a:r>
              <a:rPr sz="2400" spc="-100" dirty="0">
                <a:solidFill>
                  <a:srgbClr val="FFFFFF"/>
                </a:solidFill>
                <a:latin typeface="Arial Black"/>
                <a:cs typeface="Arial Black"/>
              </a:rPr>
              <a:t> para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una</a:t>
            </a:r>
            <a:r>
              <a:rPr sz="2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evacuación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79" y="250180"/>
            <a:ext cx="2662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4425" y="1158444"/>
            <a:ext cx="365125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reposa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el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Drive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institucional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gestión comunitaria,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proyectos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pedagógicos</a:t>
            </a:r>
            <a:r>
              <a:rPr sz="240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transversales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2025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36088" y="969469"/>
            <a:ext cx="3670300" cy="3886200"/>
            <a:chOff x="4736088" y="969469"/>
            <a:chExt cx="3670300" cy="3886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4688" y="1198070"/>
              <a:ext cx="3212771" cy="34286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04668" y="1038049"/>
              <a:ext cx="3533140" cy="3749040"/>
            </a:xfrm>
            <a:custGeom>
              <a:avLst/>
              <a:gdLst/>
              <a:ahLst/>
              <a:cxnLst/>
              <a:rect l="l" t="t" r="r" b="b"/>
              <a:pathLst>
                <a:path w="3533140" h="3749040">
                  <a:moveTo>
                    <a:pt x="0" y="0"/>
                  </a:moveTo>
                  <a:lnTo>
                    <a:pt x="3532812" y="0"/>
                  </a:lnTo>
                  <a:lnTo>
                    <a:pt x="3532812" y="3748688"/>
                  </a:lnTo>
                  <a:lnTo>
                    <a:pt x="0" y="3748688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41827" y="1175210"/>
              <a:ext cx="3258820" cy="3474720"/>
            </a:xfrm>
            <a:custGeom>
              <a:avLst/>
              <a:gdLst/>
              <a:ahLst/>
              <a:cxnLst/>
              <a:rect l="l" t="t" r="r" b="b"/>
              <a:pathLst>
                <a:path w="3258820" h="3474720">
                  <a:moveTo>
                    <a:pt x="0" y="0"/>
                  </a:moveTo>
                  <a:lnTo>
                    <a:pt x="3258492" y="0"/>
                  </a:lnTo>
                  <a:lnTo>
                    <a:pt x="3258492" y="3474369"/>
                  </a:lnTo>
                  <a:lnTo>
                    <a:pt x="0" y="347436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79" y="250180"/>
            <a:ext cx="2662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8225" y="645073"/>
            <a:ext cx="805370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Dentro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plan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operativo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planeó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solicitar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capacitaciones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bomberos;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cuales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vienen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ejecutando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97292" y="1532125"/>
            <a:ext cx="6749415" cy="3482975"/>
            <a:chOff x="1197292" y="1532125"/>
            <a:chExt cx="6749415" cy="3482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5892" y="1760725"/>
              <a:ext cx="6292214" cy="30256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65872" y="1600705"/>
              <a:ext cx="6612255" cy="3345815"/>
            </a:xfrm>
            <a:custGeom>
              <a:avLst/>
              <a:gdLst/>
              <a:ahLst/>
              <a:cxnLst/>
              <a:rect l="l" t="t" r="r" b="b"/>
              <a:pathLst>
                <a:path w="6612255" h="3345815">
                  <a:moveTo>
                    <a:pt x="0" y="0"/>
                  </a:moveTo>
                  <a:lnTo>
                    <a:pt x="6612255" y="0"/>
                  </a:lnTo>
                  <a:lnTo>
                    <a:pt x="6612255" y="3345721"/>
                  </a:lnTo>
                  <a:lnTo>
                    <a:pt x="0" y="3345721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032" y="1737865"/>
              <a:ext cx="6337935" cy="3071495"/>
            </a:xfrm>
            <a:custGeom>
              <a:avLst/>
              <a:gdLst/>
              <a:ahLst/>
              <a:cxnLst/>
              <a:rect l="l" t="t" r="r" b="b"/>
              <a:pathLst>
                <a:path w="6337934" h="3071495">
                  <a:moveTo>
                    <a:pt x="0" y="0"/>
                  </a:moveTo>
                  <a:lnTo>
                    <a:pt x="6337935" y="0"/>
                  </a:lnTo>
                  <a:lnTo>
                    <a:pt x="6337935" y="3071401"/>
                  </a:lnTo>
                  <a:lnTo>
                    <a:pt x="0" y="3071401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79" y="250180"/>
            <a:ext cx="2662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8225" y="776144"/>
            <a:ext cx="82359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756158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pasado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marzo;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realizó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primera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	en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el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31EAFD"/>
                </a:solidFill>
                <a:latin typeface="Arial"/>
                <a:cs typeface="Arial"/>
              </a:rPr>
              <a:t>Gestión</a:t>
            </a:r>
            <a:r>
              <a:rPr sz="2400" b="1" spc="-35" dirty="0">
                <a:solidFill>
                  <a:srgbClr val="31EAF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EAFD"/>
                </a:solidFill>
                <a:latin typeface="Arial"/>
                <a:cs typeface="Arial"/>
              </a:rPr>
              <a:t>de</a:t>
            </a:r>
            <a:r>
              <a:rPr sz="2400" b="1" spc="-35" dirty="0">
                <a:solidFill>
                  <a:srgbClr val="31EAF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EAFD"/>
                </a:solidFill>
                <a:latin typeface="Arial"/>
                <a:cs typeface="Arial"/>
              </a:rPr>
              <a:t>Riesgo</a:t>
            </a:r>
            <a:r>
              <a:rPr sz="2400" b="1" spc="-30" dirty="0">
                <a:solidFill>
                  <a:srgbClr val="31EAF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1EAFD"/>
                </a:solidFill>
                <a:latin typeface="Arial"/>
                <a:cs typeface="Arial"/>
              </a:rPr>
              <a:t>y</a:t>
            </a:r>
            <a:r>
              <a:rPr sz="2400" b="1" spc="-35" dirty="0">
                <a:solidFill>
                  <a:srgbClr val="31EAF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1EAFD"/>
                </a:solidFill>
                <a:latin typeface="Arial"/>
                <a:cs typeface="Arial"/>
              </a:rPr>
              <a:t>Evacuación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5771" y="1663197"/>
            <a:ext cx="8232775" cy="3253104"/>
            <a:chOff x="455771" y="1663197"/>
            <a:chExt cx="8232775" cy="32531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372" y="2111987"/>
              <a:ext cx="3363013" cy="25114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4351" y="1951966"/>
              <a:ext cx="3683635" cy="2832100"/>
            </a:xfrm>
            <a:custGeom>
              <a:avLst/>
              <a:gdLst/>
              <a:ahLst/>
              <a:cxnLst/>
              <a:rect l="l" t="t" r="r" b="b"/>
              <a:pathLst>
                <a:path w="3683635" h="2832100">
                  <a:moveTo>
                    <a:pt x="0" y="0"/>
                  </a:moveTo>
                  <a:lnTo>
                    <a:pt x="3683053" y="0"/>
                  </a:lnTo>
                  <a:lnTo>
                    <a:pt x="3683053" y="2831474"/>
                  </a:lnTo>
                  <a:lnTo>
                    <a:pt x="0" y="283147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511" y="2089126"/>
              <a:ext cx="3409315" cy="2557780"/>
            </a:xfrm>
            <a:custGeom>
              <a:avLst/>
              <a:gdLst/>
              <a:ahLst/>
              <a:cxnLst/>
              <a:rect l="l" t="t" r="r" b="b"/>
              <a:pathLst>
                <a:path w="3409315" h="2557779">
                  <a:moveTo>
                    <a:pt x="0" y="0"/>
                  </a:moveTo>
                  <a:lnTo>
                    <a:pt x="3408733" y="0"/>
                  </a:lnTo>
                  <a:lnTo>
                    <a:pt x="3408733" y="2557154"/>
                  </a:lnTo>
                  <a:lnTo>
                    <a:pt x="0" y="255715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5683" y="1891797"/>
              <a:ext cx="2133945" cy="27958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65662" y="1731777"/>
              <a:ext cx="2454275" cy="3115945"/>
            </a:xfrm>
            <a:custGeom>
              <a:avLst/>
              <a:gdLst/>
              <a:ahLst/>
              <a:cxnLst/>
              <a:rect l="l" t="t" r="r" b="b"/>
              <a:pathLst>
                <a:path w="2454275" h="3115945">
                  <a:moveTo>
                    <a:pt x="0" y="0"/>
                  </a:moveTo>
                  <a:lnTo>
                    <a:pt x="2453985" y="0"/>
                  </a:lnTo>
                  <a:lnTo>
                    <a:pt x="2453985" y="3115877"/>
                  </a:lnTo>
                  <a:lnTo>
                    <a:pt x="0" y="3115877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2822" y="1868937"/>
              <a:ext cx="2179955" cy="2841625"/>
            </a:xfrm>
            <a:custGeom>
              <a:avLst/>
              <a:gdLst/>
              <a:ahLst/>
              <a:cxnLst/>
              <a:rect l="l" t="t" r="r" b="b"/>
              <a:pathLst>
                <a:path w="2179954" h="2841625">
                  <a:moveTo>
                    <a:pt x="0" y="0"/>
                  </a:moveTo>
                  <a:lnTo>
                    <a:pt x="2179665" y="0"/>
                  </a:lnTo>
                  <a:lnTo>
                    <a:pt x="2179665" y="2841558"/>
                  </a:lnTo>
                  <a:lnTo>
                    <a:pt x="0" y="2841558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326" y="250180"/>
            <a:ext cx="646747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2790">
              <a:lnSpc>
                <a:spcPts val="4685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  <a:p>
            <a:pPr marL="12700">
              <a:lnSpc>
                <a:spcPts val="2765"/>
              </a:lnSpc>
              <a:tabLst>
                <a:tab pos="1457325" algn="l"/>
                <a:tab pos="1905000" algn="l"/>
                <a:tab pos="3739515" algn="l"/>
                <a:tab pos="4373245" algn="l"/>
                <a:tab pos="5074920" algn="l"/>
                <a:tab pos="6098540" algn="l"/>
              </a:tabLst>
            </a:pPr>
            <a:r>
              <a:rPr sz="2400" b="1" spc="-10" dirty="0">
                <a:latin typeface="Arial"/>
                <a:cs typeface="Arial"/>
              </a:rPr>
              <a:t>revisión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5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corrección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5" dirty="0">
                <a:latin typeface="Arial"/>
                <a:cs typeface="Arial"/>
              </a:rPr>
              <a:t>de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5" dirty="0">
                <a:latin typeface="Arial"/>
                <a:cs typeface="Arial"/>
              </a:rPr>
              <a:t>las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rutas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5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225" y="776144"/>
            <a:ext cx="181737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663575" algn="l"/>
                <a:tab pos="1550035" algn="l"/>
              </a:tabLst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hizo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evacuación.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4697" y="1663197"/>
            <a:ext cx="8192770" cy="3147695"/>
            <a:chOff x="354697" y="1663197"/>
            <a:chExt cx="8192770" cy="31476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297" y="1891797"/>
              <a:ext cx="3408504" cy="26631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3277" y="1731777"/>
              <a:ext cx="3728720" cy="2983230"/>
            </a:xfrm>
            <a:custGeom>
              <a:avLst/>
              <a:gdLst/>
              <a:ahLst/>
              <a:cxnLst/>
              <a:rect l="l" t="t" r="r" b="b"/>
              <a:pathLst>
                <a:path w="3728720" h="2983229">
                  <a:moveTo>
                    <a:pt x="0" y="0"/>
                  </a:moveTo>
                  <a:lnTo>
                    <a:pt x="3728543" y="0"/>
                  </a:lnTo>
                  <a:lnTo>
                    <a:pt x="3728543" y="2983229"/>
                  </a:lnTo>
                  <a:lnTo>
                    <a:pt x="0" y="298322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437" y="1868937"/>
              <a:ext cx="3454400" cy="2708910"/>
            </a:xfrm>
            <a:custGeom>
              <a:avLst/>
              <a:gdLst/>
              <a:ahLst/>
              <a:cxnLst/>
              <a:rect l="l" t="t" r="r" b="b"/>
              <a:pathLst>
                <a:path w="3454400" h="2708910">
                  <a:moveTo>
                    <a:pt x="0" y="0"/>
                  </a:moveTo>
                  <a:lnTo>
                    <a:pt x="3454224" y="0"/>
                  </a:lnTo>
                  <a:lnTo>
                    <a:pt x="3454224" y="2708910"/>
                  </a:lnTo>
                  <a:lnTo>
                    <a:pt x="0" y="2708910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3903" y="1918514"/>
              <a:ext cx="3504719" cy="266319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53883" y="1758495"/>
              <a:ext cx="3825240" cy="2983230"/>
            </a:xfrm>
            <a:custGeom>
              <a:avLst/>
              <a:gdLst/>
              <a:ahLst/>
              <a:cxnLst/>
              <a:rect l="l" t="t" r="r" b="b"/>
              <a:pathLst>
                <a:path w="3825240" h="2983229">
                  <a:moveTo>
                    <a:pt x="0" y="0"/>
                  </a:moveTo>
                  <a:lnTo>
                    <a:pt x="3824759" y="0"/>
                  </a:lnTo>
                  <a:lnTo>
                    <a:pt x="3824759" y="2983230"/>
                  </a:lnTo>
                  <a:lnTo>
                    <a:pt x="0" y="2983230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91042" y="1895654"/>
              <a:ext cx="3550920" cy="2708910"/>
            </a:xfrm>
            <a:custGeom>
              <a:avLst/>
              <a:gdLst/>
              <a:ahLst/>
              <a:cxnLst/>
              <a:rect l="l" t="t" r="r" b="b"/>
              <a:pathLst>
                <a:path w="3550920" h="2708910">
                  <a:moveTo>
                    <a:pt x="0" y="0"/>
                  </a:moveTo>
                  <a:lnTo>
                    <a:pt x="3550439" y="0"/>
                  </a:lnTo>
                  <a:lnTo>
                    <a:pt x="3550439" y="2708910"/>
                  </a:lnTo>
                  <a:lnTo>
                    <a:pt x="0" y="2708910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2945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88925" y="2056544"/>
            <a:ext cx="219837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Folleto prevención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incendios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98342" y="785887"/>
            <a:ext cx="6026150" cy="4404360"/>
            <a:chOff x="2798342" y="785887"/>
            <a:chExt cx="6026150" cy="4404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6943" y="1014487"/>
              <a:ext cx="5568417" cy="39465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66922" y="854467"/>
              <a:ext cx="5888990" cy="4267200"/>
            </a:xfrm>
            <a:custGeom>
              <a:avLst/>
              <a:gdLst/>
              <a:ahLst/>
              <a:cxnLst/>
              <a:rect l="l" t="t" r="r" b="b"/>
              <a:pathLst>
                <a:path w="5888990" h="4267200">
                  <a:moveTo>
                    <a:pt x="0" y="0"/>
                  </a:moveTo>
                  <a:lnTo>
                    <a:pt x="5888458" y="0"/>
                  </a:lnTo>
                  <a:lnTo>
                    <a:pt x="5888458" y="4266587"/>
                  </a:lnTo>
                  <a:lnTo>
                    <a:pt x="0" y="4266587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04082" y="991627"/>
              <a:ext cx="5614670" cy="3992879"/>
            </a:xfrm>
            <a:custGeom>
              <a:avLst/>
              <a:gdLst/>
              <a:ahLst/>
              <a:cxnLst/>
              <a:rect l="l" t="t" r="r" b="b"/>
              <a:pathLst>
                <a:path w="5614670" h="3992879">
                  <a:moveTo>
                    <a:pt x="0" y="0"/>
                  </a:moveTo>
                  <a:lnTo>
                    <a:pt x="5614137" y="0"/>
                  </a:lnTo>
                  <a:lnTo>
                    <a:pt x="5614137" y="3992268"/>
                  </a:lnTo>
                  <a:lnTo>
                    <a:pt x="0" y="3992268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2945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0269" y="1074422"/>
            <a:ext cx="5492030" cy="3940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8925" y="2056544"/>
            <a:ext cx="223075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Folleto</a:t>
            </a:r>
            <a:r>
              <a:rPr sz="2800" b="1" spc="3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sz="2800" b="1" spc="24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evacuación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2945">
              <a:lnSpc>
                <a:spcPct val="100000"/>
              </a:lnSpc>
              <a:spcBef>
                <a:spcPts val="100"/>
              </a:spcBef>
            </a:pPr>
            <a:r>
              <a:rPr sz="4000" spc="-325" dirty="0">
                <a:solidFill>
                  <a:srgbClr val="31EAFD"/>
                </a:solidFill>
              </a:rPr>
              <a:t>Evidencias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0269" y="1074422"/>
            <a:ext cx="5492030" cy="3940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8925" y="2056544"/>
            <a:ext cx="223075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Folleto</a:t>
            </a:r>
            <a:r>
              <a:rPr sz="2800" b="1" spc="3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sz="2800" b="1" spc="24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evacuación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7755" y="389483"/>
            <a:ext cx="3418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00FFFF"/>
                </a:solidFill>
              </a:rPr>
              <a:t>Proceso:</a:t>
            </a:r>
            <a:r>
              <a:rPr sz="2400" spc="-65" dirty="0">
                <a:solidFill>
                  <a:srgbClr val="00FFFF"/>
                </a:solidFill>
              </a:rPr>
              <a:t> </a:t>
            </a:r>
            <a:r>
              <a:rPr sz="2400" spc="-130" dirty="0">
                <a:solidFill>
                  <a:srgbClr val="00FFFF"/>
                </a:solidFill>
              </a:rPr>
              <a:t>Accesibilidad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4962" y="764996"/>
            <a:ext cx="8715375" cy="401574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507365" indent="-494665">
              <a:lnSpc>
                <a:spcPct val="100000"/>
              </a:lnSpc>
              <a:spcBef>
                <a:spcPts val="439"/>
              </a:spcBef>
              <a:buSzPct val="116666"/>
              <a:buFont typeface="Times New Roman"/>
              <a:buAutoNum type="arabicPeriod"/>
              <a:tabLst>
                <a:tab pos="507365" algn="l"/>
              </a:tabLst>
            </a:pPr>
            <a:r>
              <a:rPr sz="2400" spc="-25" dirty="0">
                <a:solidFill>
                  <a:srgbClr val="31EAFD"/>
                </a:solidFill>
                <a:latin typeface="Arial Black"/>
                <a:cs typeface="Arial Black"/>
              </a:rPr>
              <a:t>Componente</a:t>
            </a:r>
            <a:endParaRPr sz="2400">
              <a:latin typeface="Arial Black"/>
              <a:cs typeface="Arial Black"/>
            </a:endParaRPr>
          </a:p>
          <a:p>
            <a:pPr marL="507365" marR="565785" algn="just">
              <a:lnSpc>
                <a:spcPct val="114999"/>
              </a:lnSpc>
              <a:spcBef>
                <a:spcPts val="175"/>
              </a:spcBef>
            </a:pPr>
            <a:r>
              <a:rPr sz="2000" spc="-140" dirty="0">
                <a:solidFill>
                  <a:srgbClr val="EEFF41"/>
                </a:solidFill>
                <a:latin typeface="Arial Black"/>
                <a:cs typeface="Arial Black"/>
              </a:rPr>
              <a:t>Atención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14" dirty="0">
                <a:solidFill>
                  <a:srgbClr val="EEFF41"/>
                </a:solidFill>
                <a:latin typeface="Arial Black"/>
                <a:cs typeface="Arial Black"/>
              </a:rPr>
              <a:t>educativa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30" dirty="0">
                <a:solidFill>
                  <a:srgbClr val="EEFF41"/>
                </a:solidFill>
                <a:latin typeface="Arial Black"/>
                <a:cs typeface="Arial Black"/>
              </a:rPr>
              <a:t>a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55" dirty="0">
                <a:solidFill>
                  <a:srgbClr val="EEFF41"/>
                </a:solidFill>
                <a:latin typeface="Arial Black"/>
                <a:cs typeface="Arial Black"/>
              </a:rPr>
              <a:t>grupos</a:t>
            </a:r>
            <a:r>
              <a:rPr sz="2000" spc="-114" dirty="0">
                <a:solidFill>
                  <a:srgbClr val="EEFF41"/>
                </a:solidFill>
                <a:latin typeface="Arial Black"/>
                <a:cs typeface="Arial Black"/>
              </a:rPr>
              <a:t> poblacionales </a:t>
            </a:r>
            <a:r>
              <a:rPr sz="2000" spc="-70" dirty="0">
                <a:solidFill>
                  <a:srgbClr val="EEFF41"/>
                </a:solidFill>
                <a:latin typeface="Arial Black"/>
                <a:cs typeface="Arial Black"/>
              </a:rPr>
              <a:t>o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en </a:t>
            </a:r>
            <a:r>
              <a:rPr sz="2000" spc="-165" dirty="0">
                <a:solidFill>
                  <a:srgbClr val="EEFF41"/>
                </a:solidFill>
                <a:latin typeface="Arial Black"/>
                <a:cs typeface="Arial Black"/>
              </a:rPr>
              <a:t>situación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EEFF41"/>
                </a:solidFill>
                <a:latin typeface="Arial Black"/>
                <a:cs typeface="Arial Black"/>
              </a:rPr>
              <a:t>de</a:t>
            </a:r>
            <a:r>
              <a:rPr sz="2000" spc="-25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20" dirty="0">
                <a:solidFill>
                  <a:srgbClr val="EEFF41"/>
                </a:solidFill>
                <a:latin typeface="Arial Black"/>
                <a:cs typeface="Arial Black"/>
              </a:rPr>
              <a:t>vulnerabilidad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85" dirty="0">
                <a:solidFill>
                  <a:srgbClr val="EEFF41"/>
                </a:solidFill>
                <a:latin typeface="Arial Black"/>
                <a:cs typeface="Arial Black"/>
              </a:rPr>
              <a:t>que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45" dirty="0">
                <a:solidFill>
                  <a:srgbClr val="EEFF41"/>
                </a:solidFill>
                <a:latin typeface="Arial Black"/>
                <a:cs typeface="Arial Black"/>
              </a:rPr>
              <a:t>experimentan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55" dirty="0">
                <a:solidFill>
                  <a:srgbClr val="EEFF41"/>
                </a:solidFill>
                <a:latin typeface="Arial Black"/>
                <a:cs typeface="Arial Black"/>
              </a:rPr>
              <a:t>barreras</a:t>
            </a:r>
            <a:r>
              <a:rPr sz="2000" spc="-114" dirty="0">
                <a:solidFill>
                  <a:srgbClr val="EEFF41"/>
                </a:solidFill>
                <a:latin typeface="Arial Black"/>
                <a:cs typeface="Arial Black"/>
              </a:rPr>
              <a:t> al 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aprendizaje </a:t>
            </a:r>
            <a:r>
              <a:rPr sz="2000" spc="-75" dirty="0">
                <a:solidFill>
                  <a:srgbClr val="EEFF41"/>
                </a:solidFill>
                <a:latin typeface="Arial Black"/>
                <a:cs typeface="Arial Black"/>
              </a:rPr>
              <a:t>y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14" dirty="0">
                <a:solidFill>
                  <a:srgbClr val="EEFF41"/>
                </a:solidFill>
                <a:latin typeface="Arial Black"/>
                <a:cs typeface="Arial Black"/>
              </a:rPr>
              <a:t>la</a:t>
            </a:r>
            <a:r>
              <a:rPr sz="2000" spc="-8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30" dirty="0">
                <a:solidFill>
                  <a:srgbClr val="EEFF41"/>
                </a:solidFill>
                <a:latin typeface="Arial Black"/>
                <a:cs typeface="Arial Black"/>
              </a:rPr>
              <a:t>participación</a:t>
            </a:r>
            <a:endParaRPr sz="2000">
              <a:latin typeface="Arial Black"/>
              <a:cs typeface="Arial Black"/>
            </a:endParaRPr>
          </a:p>
          <a:p>
            <a:pPr marL="512445" marR="5080" algn="just">
              <a:lnSpc>
                <a:spcPct val="114999"/>
              </a:lnSpc>
              <a:spcBef>
                <a:spcPts val="490"/>
              </a:spcBef>
            </a:pP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7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sedes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niveles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7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7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institución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50" dirty="0">
                <a:solidFill>
                  <a:srgbClr val="FFFFFF"/>
                </a:solidFill>
                <a:latin typeface="Arial MT"/>
                <a:cs typeface="Arial MT"/>
              </a:rPr>
              <a:t>conocen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política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7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atención</a:t>
            </a:r>
            <a:r>
              <a:rPr sz="17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20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700" spc="125" dirty="0">
                <a:solidFill>
                  <a:srgbClr val="FFFFFF"/>
                </a:solidFill>
                <a:latin typeface="Arial MT"/>
                <a:cs typeface="Arial MT"/>
              </a:rPr>
              <a:t>población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3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Arial MT"/>
                <a:cs typeface="Arial MT"/>
              </a:rPr>
              <a:t>experimenta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barreras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40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aprendizaje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Arial MT"/>
                <a:cs typeface="Arial MT"/>
              </a:rPr>
              <a:t>participación, </a:t>
            </a:r>
            <a:r>
              <a:rPr sz="1700" spc="110" dirty="0">
                <a:solidFill>
                  <a:srgbClr val="FFFFFF"/>
                </a:solidFill>
                <a:latin typeface="Arial MT"/>
                <a:cs typeface="Arial MT"/>
              </a:rPr>
              <a:t>trabajan</a:t>
            </a:r>
            <a:r>
              <a:rPr sz="1700" spc="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conjuntamente</a:t>
            </a:r>
            <a:r>
              <a:rPr sz="1700" spc="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700" spc="140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700" spc="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700" spc="50" dirty="0">
                <a:solidFill>
                  <a:srgbClr val="FFFFFF"/>
                </a:solidFill>
                <a:latin typeface="Arial MT"/>
                <a:cs typeface="Arial MT"/>
              </a:rPr>
              <a:t>diseñar</a:t>
            </a:r>
            <a:r>
              <a:rPr sz="1700" spc="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700" spc="85" dirty="0">
                <a:solidFill>
                  <a:srgbClr val="FFFFFF"/>
                </a:solidFill>
                <a:latin typeface="Arial MT"/>
                <a:cs typeface="Arial MT"/>
              </a:rPr>
              <a:t>modelos</a:t>
            </a:r>
            <a:r>
              <a:rPr sz="1700" spc="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700" spc="125" dirty="0">
                <a:solidFill>
                  <a:srgbClr val="FFFFFF"/>
                </a:solidFill>
                <a:latin typeface="Arial MT"/>
                <a:cs typeface="Arial MT"/>
              </a:rPr>
              <a:t>pedagógicos</a:t>
            </a:r>
            <a:r>
              <a:rPr sz="1700" spc="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flexibles</a:t>
            </a:r>
            <a:r>
              <a:rPr sz="1700" spc="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700" spc="110" dirty="0">
                <a:solidFill>
                  <a:srgbClr val="FFFFFF"/>
                </a:solidFill>
                <a:latin typeface="Arial MT"/>
                <a:cs typeface="Arial MT"/>
              </a:rPr>
              <a:t>que </a:t>
            </a:r>
            <a:r>
              <a:rPr sz="1700" spc="95" dirty="0">
                <a:solidFill>
                  <a:srgbClr val="FFFFFF"/>
                </a:solidFill>
                <a:latin typeface="Arial MT"/>
                <a:cs typeface="Arial MT"/>
              </a:rPr>
              <a:t>permitan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inclusión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70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atención </a:t>
            </a:r>
            <a:r>
              <a:rPr sz="1700" spc="20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0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estas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personas,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70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5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20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0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conocer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20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700" spc="140" dirty="0">
                <a:solidFill>
                  <a:srgbClr val="FFFFFF"/>
                </a:solidFill>
                <a:latin typeface="Arial MT"/>
                <a:cs typeface="Arial MT"/>
              </a:rPr>
              <a:t>comunidad</a:t>
            </a:r>
            <a:r>
              <a:rPr sz="17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 MT"/>
                <a:cs typeface="Arial MT"/>
              </a:rPr>
              <a:t>Entre</a:t>
            </a:r>
            <a:r>
              <a:rPr sz="17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7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17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3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7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45" dirty="0">
                <a:solidFill>
                  <a:srgbClr val="FFFFFF"/>
                </a:solidFill>
                <a:latin typeface="Arial MT"/>
                <a:cs typeface="Arial MT"/>
              </a:rPr>
              <a:t>apoyan</a:t>
            </a:r>
            <a:r>
              <a:rPr sz="17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20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Arial MT"/>
                <a:cs typeface="Arial MT"/>
              </a:rPr>
              <a:t>esta</a:t>
            </a:r>
            <a:r>
              <a:rPr sz="17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Arial MT"/>
                <a:cs typeface="Arial MT"/>
              </a:rPr>
              <a:t>población,</a:t>
            </a:r>
            <a:r>
              <a:rPr sz="17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Arial MT"/>
                <a:cs typeface="Arial MT"/>
              </a:rPr>
              <a:t>tenemos:</a:t>
            </a:r>
            <a:endParaRPr sz="1700">
              <a:latin typeface="Arial MT"/>
              <a:cs typeface="Arial MT"/>
            </a:endParaRPr>
          </a:p>
          <a:p>
            <a:pPr marL="969644" marR="6985" lvl="1" indent="-359410" algn="just">
              <a:lnSpc>
                <a:spcPct val="114999"/>
              </a:lnSpc>
              <a:buChar char="●"/>
              <a:tabLst>
                <a:tab pos="969644" algn="l"/>
              </a:tabLst>
            </a:pP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7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Arial MT"/>
                <a:cs typeface="Arial MT"/>
              </a:rPr>
              <a:t>metodologías</a:t>
            </a:r>
            <a:r>
              <a:rPr sz="17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flexibles,</a:t>
            </a:r>
            <a:r>
              <a:rPr sz="17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80" dirty="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sz="17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Brújula,</a:t>
            </a:r>
            <a:r>
              <a:rPr sz="17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Arial MT"/>
                <a:cs typeface="Arial MT"/>
              </a:rPr>
              <a:t>Aceleración</a:t>
            </a:r>
            <a:r>
              <a:rPr sz="17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7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aprendizaje</a:t>
            </a:r>
            <a:r>
              <a:rPr sz="17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1700" spc="95" dirty="0">
                <a:solidFill>
                  <a:srgbClr val="FFFFFF"/>
                </a:solidFill>
                <a:latin typeface="Arial MT"/>
                <a:cs typeface="Arial MT"/>
              </a:rPr>
              <a:t>Caminar</a:t>
            </a:r>
            <a:r>
              <a:rPr sz="170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Arial MT"/>
                <a:cs typeface="Arial MT"/>
              </a:rPr>
              <a:t>secundaria,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170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Arial MT"/>
                <a:cs typeface="Arial MT"/>
              </a:rPr>
              <a:t>igual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3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40" dirty="0">
                <a:solidFill>
                  <a:srgbClr val="FFFFFF"/>
                </a:solidFill>
                <a:latin typeface="Arial MT"/>
                <a:cs typeface="Arial MT"/>
              </a:rPr>
              <a:t>educación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40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70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Arial MT"/>
                <a:cs typeface="Arial MT"/>
              </a:rPr>
              <a:t>adultos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70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700" spc="100" dirty="0">
                <a:solidFill>
                  <a:srgbClr val="FFFFFF"/>
                </a:solidFill>
                <a:latin typeface="Arial MT"/>
                <a:cs typeface="Arial MT"/>
              </a:rPr>
              <a:t>nocturna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321" y="2061806"/>
            <a:ext cx="5974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740" dirty="0"/>
              <a:t>OTRAS</a:t>
            </a:r>
            <a:r>
              <a:rPr sz="4800" spc="-265" dirty="0"/>
              <a:t> </a:t>
            </a:r>
            <a:r>
              <a:rPr sz="4800" spc="-580" dirty="0"/>
              <a:t>ACTIVIDADES</a:t>
            </a:r>
            <a:endParaRPr sz="4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69094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CONVIVENCIA</a:t>
            </a:r>
            <a:r>
              <a:rPr spc="-110" dirty="0"/>
              <a:t> </a:t>
            </a:r>
            <a:r>
              <a:rPr spc="-459" dirty="0"/>
              <a:t>Y</a:t>
            </a:r>
            <a:r>
              <a:rPr spc="-105" dirty="0"/>
              <a:t> </a:t>
            </a:r>
            <a:r>
              <a:rPr spc="-490" dirty="0"/>
              <a:t>BIENESTAR</a:t>
            </a:r>
            <a:r>
              <a:rPr spc="-105" dirty="0"/>
              <a:t> </a:t>
            </a:r>
            <a:r>
              <a:rPr spc="-385" dirty="0"/>
              <a:t>DOCENTE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8620" y="1019786"/>
            <a:ext cx="6832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45" dirty="0">
                <a:solidFill>
                  <a:srgbClr val="75F1FF"/>
                </a:solidFill>
                <a:latin typeface="Arial Black"/>
                <a:cs typeface="Arial Black"/>
              </a:rPr>
              <a:t>Mejorar</a:t>
            </a:r>
            <a:r>
              <a:rPr sz="2000" spc="-95" dirty="0">
                <a:solidFill>
                  <a:srgbClr val="75F1FF"/>
                </a:solidFill>
                <a:latin typeface="Arial Black"/>
                <a:cs typeface="Arial Black"/>
              </a:rPr>
              <a:t> </a:t>
            </a:r>
            <a:r>
              <a:rPr sz="2000" spc="-140" dirty="0">
                <a:solidFill>
                  <a:srgbClr val="75F1FF"/>
                </a:solidFill>
                <a:latin typeface="Arial Black"/>
                <a:cs typeface="Arial Black"/>
              </a:rPr>
              <a:t>el</a:t>
            </a:r>
            <a:r>
              <a:rPr sz="2000" spc="-95" dirty="0">
                <a:solidFill>
                  <a:srgbClr val="75F1FF"/>
                </a:solidFill>
                <a:latin typeface="Arial Black"/>
                <a:cs typeface="Arial Black"/>
              </a:rPr>
              <a:t> </a:t>
            </a:r>
            <a:r>
              <a:rPr sz="2000" spc="-130" dirty="0">
                <a:solidFill>
                  <a:srgbClr val="75F1FF"/>
                </a:solidFill>
                <a:latin typeface="Arial Black"/>
                <a:cs typeface="Arial Black"/>
              </a:rPr>
              <a:t>clima</a:t>
            </a:r>
            <a:r>
              <a:rPr sz="2000" spc="-85" dirty="0">
                <a:solidFill>
                  <a:srgbClr val="75F1FF"/>
                </a:solidFill>
                <a:latin typeface="Arial Black"/>
                <a:cs typeface="Arial Black"/>
              </a:rPr>
              <a:t> </a:t>
            </a:r>
            <a:r>
              <a:rPr sz="2000" spc="-114" dirty="0">
                <a:solidFill>
                  <a:srgbClr val="75F1FF"/>
                </a:solidFill>
                <a:latin typeface="Arial Black"/>
                <a:cs typeface="Arial Black"/>
              </a:rPr>
              <a:t>laboral</a:t>
            </a:r>
            <a:r>
              <a:rPr sz="2000" spc="-95" dirty="0">
                <a:solidFill>
                  <a:srgbClr val="75F1FF"/>
                </a:solidFill>
                <a:latin typeface="Arial Black"/>
                <a:cs typeface="Arial Black"/>
              </a:rPr>
              <a:t> </a:t>
            </a:r>
            <a:r>
              <a:rPr sz="2000" spc="-80" dirty="0">
                <a:solidFill>
                  <a:srgbClr val="75F1FF"/>
                </a:solidFill>
                <a:latin typeface="Arial Black"/>
                <a:cs typeface="Arial Black"/>
              </a:rPr>
              <a:t>y</a:t>
            </a:r>
            <a:r>
              <a:rPr sz="2000" spc="-90" dirty="0">
                <a:solidFill>
                  <a:srgbClr val="75F1FF"/>
                </a:solidFill>
                <a:latin typeface="Arial Black"/>
                <a:cs typeface="Arial Black"/>
              </a:rPr>
              <a:t> </a:t>
            </a:r>
            <a:r>
              <a:rPr sz="2000" spc="-30" dirty="0">
                <a:solidFill>
                  <a:srgbClr val="75F1FF"/>
                </a:solidFill>
                <a:latin typeface="Arial Black"/>
                <a:cs typeface="Arial Black"/>
              </a:rPr>
              <a:t>de</a:t>
            </a:r>
            <a:r>
              <a:rPr sz="2000" spc="-85" dirty="0">
                <a:solidFill>
                  <a:srgbClr val="75F1FF"/>
                </a:solidFill>
                <a:latin typeface="Arial Black"/>
                <a:cs typeface="Arial Black"/>
              </a:rPr>
              <a:t> </a:t>
            </a:r>
            <a:r>
              <a:rPr sz="2000" spc="-175" dirty="0">
                <a:solidFill>
                  <a:srgbClr val="75F1FF"/>
                </a:solidFill>
                <a:latin typeface="Arial Black"/>
                <a:cs typeface="Arial Black"/>
              </a:rPr>
              <a:t>bienestar</a:t>
            </a:r>
            <a:r>
              <a:rPr sz="2000" spc="-95" dirty="0">
                <a:solidFill>
                  <a:srgbClr val="75F1FF"/>
                </a:solidFill>
                <a:latin typeface="Arial Black"/>
                <a:cs typeface="Arial Black"/>
              </a:rPr>
              <a:t> </a:t>
            </a:r>
            <a:r>
              <a:rPr sz="2000" spc="-30" dirty="0">
                <a:solidFill>
                  <a:srgbClr val="75F1FF"/>
                </a:solidFill>
                <a:latin typeface="Arial Black"/>
                <a:cs typeface="Arial Black"/>
              </a:rPr>
              <a:t>de</a:t>
            </a:r>
            <a:r>
              <a:rPr sz="2000" spc="-90" dirty="0">
                <a:solidFill>
                  <a:srgbClr val="75F1FF"/>
                </a:solidFill>
                <a:latin typeface="Arial Black"/>
                <a:cs typeface="Arial Black"/>
              </a:rPr>
              <a:t> </a:t>
            </a:r>
            <a:r>
              <a:rPr sz="2000" spc="-215" dirty="0">
                <a:solidFill>
                  <a:srgbClr val="75F1FF"/>
                </a:solidFill>
                <a:latin typeface="Arial Black"/>
                <a:cs typeface="Arial Black"/>
              </a:rPr>
              <a:t>los</a:t>
            </a:r>
            <a:r>
              <a:rPr sz="2000" spc="-90" dirty="0">
                <a:solidFill>
                  <a:srgbClr val="75F1FF"/>
                </a:solidFill>
                <a:latin typeface="Arial Black"/>
                <a:cs typeface="Arial Black"/>
              </a:rPr>
              <a:t> </a:t>
            </a:r>
            <a:r>
              <a:rPr sz="2000" spc="-70" dirty="0">
                <a:solidFill>
                  <a:srgbClr val="75F1FF"/>
                </a:solidFill>
                <a:latin typeface="Arial Black"/>
                <a:cs typeface="Arial Black"/>
              </a:rPr>
              <a:t>docentes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6499" y="1679450"/>
            <a:ext cx="7632065" cy="2898775"/>
            <a:chOff x="906499" y="1679450"/>
            <a:chExt cx="7632065" cy="28987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5100" y="1908051"/>
              <a:ext cx="7174249" cy="24409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5080" y="1748030"/>
              <a:ext cx="7494905" cy="2761615"/>
            </a:xfrm>
            <a:custGeom>
              <a:avLst/>
              <a:gdLst/>
              <a:ahLst/>
              <a:cxnLst/>
              <a:rect l="l" t="t" r="r" b="b"/>
              <a:pathLst>
                <a:path w="7494905" h="2761615">
                  <a:moveTo>
                    <a:pt x="0" y="0"/>
                  </a:moveTo>
                  <a:lnTo>
                    <a:pt x="7494289" y="0"/>
                  </a:lnTo>
                  <a:lnTo>
                    <a:pt x="7494289" y="2761014"/>
                  </a:lnTo>
                  <a:lnTo>
                    <a:pt x="0" y="276101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2240" y="1885190"/>
              <a:ext cx="7220584" cy="2487295"/>
            </a:xfrm>
            <a:custGeom>
              <a:avLst/>
              <a:gdLst/>
              <a:ahLst/>
              <a:cxnLst/>
              <a:rect l="l" t="t" r="r" b="b"/>
              <a:pathLst>
                <a:path w="7220584" h="2487295">
                  <a:moveTo>
                    <a:pt x="0" y="0"/>
                  </a:moveTo>
                  <a:lnTo>
                    <a:pt x="7219969" y="0"/>
                  </a:lnTo>
                  <a:lnTo>
                    <a:pt x="7219969" y="2486695"/>
                  </a:lnTo>
                  <a:lnTo>
                    <a:pt x="0" y="2486695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37" y="105628"/>
            <a:ext cx="9064524" cy="4961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3613" y="387451"/>
            <a:ext cx="4813300" cy="820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50" dirty="0"/>
              <a:t>JUEGALO</a:t>
            </a:r>
            <a:r>
              <a:rPr spc="-150" dirty="0"/>
              <a:t> </a:t>
            </a:r>
            <a:r>
              <a:rPr dirty="0"/>
              <a:t>–</a:t>
            </a:r>
            <a:r>
              <a:rPr spc="-140" dirty="0"/>
              <a:t> </a:t>
            </a:r>
            <a:r>
              <a:rPr spc="-335" dirty="0"/>
              <a:t>HABITANCIA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spc="-175" dirty="0">
                <a:solidFill>
                  <a:srgbClr val="75F1FF"/>
                </a:solidFill>
              </a:rPr>
              <a:t>Formación</a:t>
            </a:r>
            <a:r>
              <a:rPr sz="2400" spc="-110" dirty="0">
                <a:solidFill>
                  <a:srgbClr val="75F1FF"/>
                </a:solidFill>
              </a:rPr>
              <a:t> </a:t>
            </a:r>
            <a:r>
              <a:rPr sz="2400" spc="-130" dirty="0">
                <a:solidFill>
                  <a:srgbClr val="75F1FF"/>
                </a:solidFill>
              </a:rPr>
              <a:t>lúdica</a:t>
            </a:r>
            <a:r>
              <a:rPr sz="2400" spc="-110" dirty="0">
                <a:solidFill>
                  <a:srgbClr val="75F1FF"/>
                </a:solidFill>
              </a:rPr>
              <a:t> </a:t>
            </a:r>
            <a:r>
              <a:rPr sz="2400" spc="-100" dirty="0">
                <a:solidFill>
                  <a:srgbClr val="75F1FF"/>
                </a:solidFill>
              </a:rPr>
              <a:t>para</a:t>
            </a:r>
            <a:r>
              <a:rPr sz="2400" spc="-110" dirty="0">
                <a:solidFill>
                  <a:srgbClr val="75F1FF"/>
                </a:solidFill>
              </a:rPr>
              <a:t> </a:t>
            </a:r>
            <a:r>
              <a:rPr sz="2400" spc="-190" dirty="0">
                <a:solidFill>
                  <a:srgbClr val="75F1FF"/>
                </a:solidFill>
              </a:rPr>
              <a:t>maestros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96025" y="1529825"/>
            <a:ext cx="8468995" cy="2743200"/>
            <a:chOff x="296025" y="1529825"/>
            <a:chExt cx="8468995" cy="2743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225" y="1606025"/>
              <a:ext cx="4063651" cy="25905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4125" y="1567925"/>
              <a:ext cx="4140200" cy="2667000"/>
            </a:xfrm>
            <a:custGeom>
              <a:avLst/>
              <a:gdLst/>
              <a:ahLst/>
              <a:cxnLst/>
              <a:rect l="l" t="t" r="r" b="b"/>
              <a:pathLst>
                <a:path w="4140200" h="2667000">
                  <a:moveTo>
                    <a:pt x="0" y="0"/>
                  </a:moveTo>
                  <a:lnTo>
                    <a:pt x="4139851" y="0"/>
                  </a:lnTo>
                  <a:lnTo>
                    <a:pt x="4139851" y="2666774"/>
                  </a:lnTo>
                  <a:lnTo>
                    <a:pt x="0" y="2666774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7650" y="1606025"/>
              <a:ext cx="3541023" cy="24748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09549" y="1567925"/>
              <a:ext cx="3617595" cy="2551430"/>
            </a:xfrm>
            <a:custGeom>
              <a:avLst/>
              <a:gdLst/>
              <a:ahLst/>
              <a:cxnLst/>
              <a:rect l="l" t="t" r="r" b="b"/>
              <a:pathLst>
                <a:path w="3617595" h="2551429">
                  <a:moveTo>
                    <a:pt x="0" y="0"/>
                  </a:moveTo>
                  <a:lnTo>
                    <a:pt x="3617224" y="0"/>
                  </a:lnTo>
                  <a:lnTo>
                    <a:pt x="3617224" y="2551051"/>
                  </a:lnTo>
                  <a:lnTo>
                    <a:pt x="0" y="2551051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780" y="402235"/>
            <a:ext cx="765238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algn="ctr">
              <a:lnSpc>
                <a:spcPct val="100000"/>
              </a:lnSpc>
              <a:spcBef>
                <a:spcPts val="100"/>
              </a:spcBef>
            </a:pPr>
            <a:r>
              <a:rPr spc="-400" dirty="0">
                <a:solidFill>
                  <a:srgbClr val="75F1FF"/>
                </a:solidFill>
              </a:rPr>
              <a:t>COPASST</a:t>
            </a:r>
          </a:p>
          <a:p>
            <a:pPr marL="12700" marR="5080" algn="ctr">
              <a:lnSpc>
                <a:spcPct val="100000"/>
              </a:lnSpc>
              <a:tabLst>
                <a:tab pos="1630680" algn="l"/>
              </a:tabLst>
            </a:pPr>
            <a:r>
              <a:rPr spc="-165" dirty="0"/>
              <a:t>(Comité</a:t>
            </a:r>
            <a:r>
              <a:rPr spc="-130" dirty="0"/>
              <a:t> </a:t>
            </a:r>
            <a:r>
              <a:rPr spc="-254" dirty="0"/>
              <a:t>Paritario</a:t>
            </a:r>
            <a:r>
              <a:rPr spc="-130" dirty="0"/>
              <a:t> </a:t>
            </a:r>
            <a:r>
              <a:rPr spc="-45" dirty="0"/>
              <a:t>de</a:t>
            </a:r>
            <a:r>
              <a:rPr spc="-130" dirty="0"/>
              <a:t> </a:t>
            </a:r>
            <a:r>
              <a:rPr spc="-185" dirty="0"/>
              <a:t>Seguridad</a:t>
            </a:r>
            <a:r>
              <a:rPr spc="-125" dirty="0"/>
              <a:t> </a:t>
            </a:r>
            <a:r>
              <a:rPr spc="-110" dirty="0"/>
              <a:t>y</a:t>
            </a:r>
            <a:r>
              <a:rPr spc="-130" dirty="0"/>
              <a:t> </a:t>
            </a:r>
            <a:r>
              <a:rPr spc="-235" dirty="0"/>
              <a:t>Salud</a:t>
            </a:r>
            <a:r>
              <a:rPr spc="-130" dirty="0"/>
              <a:t> </a:t>
            </a:r>
            <a:r>
              <a:rPr spc="-140" dirty="0"/>
              <a:t>en</a:t>
            </a:r>
            <a:r>
              <a:rPr spc="-125" dirty="0"/>
              <a:t> </a:t>
            </a:r>
            <a:r>
              <a:rPr spc="-25" dirty="0"/>
              <a:t>el </a:t>
            </a:r>
            <a:r>
              <a:rPr spc="-10" dirty="0"/>
              <a:t>Trabajo)</a:t>
            </a:r>
            <a:r>
              <a:rPr dirty="0"/>
              <a:t>	</a:t>
            </a:r>
            <a:r>
              <a:rPr spc="-325" dirty="0"/>
              <a:t>2025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1839928"/>
            <a:ext cx="6450965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3590290" indent="-367030">
              <a:lnSpc>
                <a:spcPct val="100000"/>
              </a:lnSpc>
              <a:spcBef>
                <a:spcPts val="100"/>
              </a:spcBef>
              <a:buChar char="●"/>
              <a:tabLst>
                <a:tab pos="37909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SEDE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NUEVO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LATIR: MAURICIO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GONZALEZ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●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  <a:buClr>
                <a:srgbClr val="FFFFFF"/>
              </a:buClr>
              <a:buFont typeface="Arial"/>
              <a:buChar char="●"/>
            </a:pPr>
            <a:endParaRPr sz="1800">
              <a:latin typeface="Arial"/>
              <a:cs typeface="Arial"/>
            </a:endParaRPr>
          </a:p>
          <a:p>
            <a:pPr marL="418465" indent="-366395">
              <a:lnSpc>
                <a:spcPct val="100000"/>
              </a:lnSpc>
              <a:buChar char="●"/>
              <a:tabLst>
                <a:tab pos="41846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SEDE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ISAÍAS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DUARTE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CANCINO:</a:t>
            </a:r>
            <a:endParaRPr sz="18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ADRIANA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CALDERON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VÍCTOR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PALAU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DEISY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CANO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74" y="59245"/>
            <a:ext cx="9064524" cy="49615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4950" y="1335849"/>
            <a:ext cx="847852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8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100" dirty="0">
                <a:solidFill>
                  <a:srgbClr val="FFFFFF"/>
                </a:solidFill>
                <a:latin typeface="Arial MT"/>
                <a:cs typeface="Arial MT"/>
              </a:rPr>
              <a:t>llevó</a:t>
            </a:r>
            <a:r>
              <a:rPr sz="28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3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330" dirty="0">
                <a:solidFill>
                  <a:srgbClr val="FFFFFF"/>
                </a:solidFill>
                <a:latin typeface="Arial MT"/>
                <a:cs typeface="Arial MT"/>
              </a:rPr>
              <a:t>cabo</a:t>
            </a:r>
            <a:r>
              <a:rPr sz="28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100" dirty="0">
                <a:solidFill>
                  <a:srgbClr val="FFFFFF"/>
                </a:solidFill>
                <a:latin typeface="Arial MT"/>
                <a:cs typeface="Arial MT"/>
              </a:rPr>
              <a:t>reunión</a:t>
            </a:r>
            <a:r>
              <a:rPr sz="2800" spc="1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265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8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8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135" dirty="0">
                <a:solidFill>
                  <a:srgbClr val="FFFFFF"/>
                </a:solidFill>
                <a:latin typeface="Arial MT"/>
                <a:cs typeface="Arial MT"/>
              </a:rPr>
              <a:t>padres</a:t>
            </a:r>
            <a:r>
              <a:rPr sz="28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26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2800" spc="120" dirty="0">
                <a:solidFill>
                  <a:srgbClr val="FFFFFF"/>
                </a:solidFill>
                <a:latin typeface="Arial MT"/>
                <a:cs typeface="Arial MT"/>
              </a:rPr>
              <a:t>familia</a:t>
            </a:r>
            <a:r>
              <a:rPr sz="2800" spc="3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229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800" spc="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Arial MT"/>
                <a:cs typeface="Arial MT"/>
              </a:rPr>
              <a:t>realizan</a:t>
            </a:r>
            <a:r>
              <a:rPr sz="2800" spc="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2800" spc="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Arial MT"/>
                <a:cs typeface="Arial MT"/>
              </a:rPr>
              <a:t>ventas</a:t>
            </a:r>
            <a:r>
              <a:rPr sz="2800" spc="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800" spc="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800" spc="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Arial MT"/>
                <a:cs typeface="Arial MT"/>
              </a:rPr>
              <a:t>descansos </a:t>
            </a:r>
            <a:r>
              <a:rPr sz="2800" spc="18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800" spc="20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800" spc="2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Arial MT"/>
                <a:cs typeface="Arial MT"/>
              </a:rPr>
              <a:t>sede</a:t>
            </a:r>
            <a:r>
              <a:rPr sz="2800" spc="2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Isaías</a:t>
            </a:r>
            <a:r>
              <a:rPr sz="2800" spc="2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 MT"/>
                <a:cs typeface="Arial MT"/>
              </a:rPr>
              <a:t>Duarte</a:t>
            </a:r>
            <a:r>
              <a:rPr sz="2800" spc="2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200" dirty="0">
                <a:solidFill>
                  <a:srgbClr val="FFFFFF"/>
                </a:solidFill>
                <a:latin typeface="Arial MT"/>
                <a:cs typeface="Arial MT"/>
              </a:rPr>
              <a:t>Cancino</a:t>
            </a:r>
            <a:r>
              <a:rPr sz="2800" spc="20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8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Arial MT"/>
                <a:cs typeface="Arial MT"/>
              </a:rPr>
              <a:t>Sede</a:t>
            </a:r>
            <a:r>
              <a:rPr sz="2800" spc="20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rial MT"/>
                <a:cs typeface="Arial MT"/>
              </a:rPr>
              <a:t>Nuevo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Latir;</a:t>
            </a:r>
            <a:r>
              <a:rPr sz="28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Arial MT"/>
                <a:cs typeface="Arial MT"/>
              </a:rPr>
              <a:t>sobre</a:t>
            </a:r>
            <a:r>
              <a:rPr sz="28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8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Arial MT"/>
                <a:cs typeface="Arial MT"/>
              </a:rPr>
              <a:t>manejo</a:t>
            </a:r>
            <a:r>
              <a:rPr sz="28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25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8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 MT"/>
                <a:cs typeface="Arial MT"/>
              </a:rPr>
              <a:t>higiene</a:t>
            </a:r>
            <a:r>
              <a:rPr sz="28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2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Arial MT"/>
                <a:cs typeface="Arial MT"/>
              </a:rPr>
              <a:t>alimentos, 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así </a:t>
            </a:r>
            <a:r>
              <a:rPr sz="2800" spc="305" dirty="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sz="2800" spc="2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135" dirty="0">
                <a:solidFill>
                  <a:srgbClr val="FFFFFF"/>
                </a:solidFill>
                <a:latin typeface="Arial MT"/>
                <a:cs typeface="Arial MT"/>
              </a:rPr>
              <a:t>recomendarles</a:t>
            </a:r>
            <a:r>
              <a:rPr sz="2800" spc="2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229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800" spc="2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175" dirty="0">
                <a:solidFill>
                  <a:srgbClr val="FFFFFF"/>
                </a:solidFill>
                <a:latin typeface="Arial MT"/>
                <a:cs typeface="Arial MT"/>
              </a:rPr>
              <a:t>tipo</a:t>
            </a:r>
            <a:r>
              <a:rPr sz="2800" spc="2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2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2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800" spc="90" dirty="0">
                <a:solidFill>
                  <a:srgbClr val="FFFFFF"/>
                </a:solidFill>
                <a:latin typeface="Arial MT"/>
                <a:cs typeface="Arial MT"/>
              </a:rPr>
              <a:t>alimentos </a:t>
            </a:r>
            <a:r>
              <a:rPr sz="2800" spc="170" dirty="0">
                <a:solidFill>
                  <a:srgbClr val="FFFFFF"/>
                </a:solidFill>
                <a:latin typeface="Arial MT"/>
                <a:cs typeface="Arial MT"/>
              </a:rPr>
              <a:t>expender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Arial MT"/>
                <a:cs typeface="Arial MT"/>
              </a:rPr>
              <a:t>escuela.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474" y="59245"/>
            <a:ext cx="9064625" cy="4961890"/>
            <a:chOff x="79474" y="59245"/>
            <a:chExt cx="9064625" cy="4961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74" y="59245"/>
              <a:ext cx="9064524" cy="4961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1873" y="1279973"/>
              <a:ext cx="2963874" cy="3025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81852" y="1119954"/>
              <a:ext cx="3284220" cy="3345815"/>
            </a:xfrm>
            <a:custGeom>
              <a:avLst/>
              <a:gdLst/>
              <a:ahLst/>
              <a:cxnLst/>
              <a:rect l="l" t="t" r="r" b="b"/>
              <a:pathLst>
                <a:path w="3284220" h="3345815">
                  <a:moveTo>
                    <a:pt x="0" y="0"/>
                  </a:moveTo>
                  <a:lnTo>
                    <a:pt x="3283914" y="0"/>
                  </a:lnTo>
                  <a:lnTo>
                    <a:pt x="3283914" y="3345239"/>
                  </a:lnTo>
                  <a:lnTo>
                    <a:pt x="0" y="334523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19012" y="1257114"/>
              <a:ext cx="3009900" cy="3071495"/>
            </a:xfrm>
            <a:custGeom>
              <a:avLst/>
              <a:gdLst/>
              <a:ahLst/>
              <a:cxnLst/>
              <a:rect l="l" t="t" r="r" b="b"/>
              <a:pathLst>
                <a:path w="3009900" h="3071495">
                  <a:moveTo>
                    <a:pt x="0" y="0"/>
                  </a:moveTo>
                  <a:lnTo>
                    <a:pt x="3009594" y="0"/>
                  </a:lnTo>
                  <a:lnTo>
                    <a:pt x="3009594" y="3070919"/>
                  </a:lnTo>
                  <a:lnTo>
                    <a:pt x="0" y="307091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5036" y="275607"/>
            <a:ext cx="5930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EVIDENCIAS:</a:t>
            </a:r>
            <a:r>
              <a:rPr spc="-140" dirty="0"/>
              <a:t> </a:t>
            </a:r>
            <a:r>
              <a:rPr spc="-175" dirty="0"/>
              <a:t>Comité</a:t>
            </a:r>
            <a:r>
              <a:rPr spc="-140" dirty="0"/>
              <a:t> </a:t>
            </a:r>
            <a:r>
              <a:rPr spc="-45" dirty="0"/>
              <a:t>de</a:t>
            </a:r>
            <a:r>
              <a:rPr spc="-135" dirty="0"/>
              <a:t> </a:t>
            </a:r>
            <a:r>
              <a:rPr spc="-130" dirty="0"/>
              <a:t>seguridad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3550" y="1065107"/>
            <a:ext cx="271462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588135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Reunión</a:t>
            </a:r>
            <a:r>
              <a:rPr sz="1800" spc="440" dirty="0">
                <a:solidFill>
                  <a:srgbClr val="FFFFFF"/>
                </a:solidFill>
                <a:latin typeface="Arial MT"/>
                <a:cs typeface="Arial MT"/>
              </a:rPr>
              <a:t>    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800" spc="440" dirty="0">
                <a:solidFill>
                  <a:srgbClr val="FFFFFF"/>
                </a:solidFill>
                <a:latin typeface="Arial MT"/>
                <a:cs typeface="Arial MT"/>
              </a:rPr>
              <a:t>     </a:t>
            </a:r>
            <a:r>
              <a:rPr sz="1800" spc="30" dirty="0">
                <a:solidFill>
                  <a:srgbClr val="FFFFFF"/>
                </a:solidFill>
                <a:latin typeface="Arial MT"/>
                <a:cs typeface="Arial MT"/>
              </a:rPr>
              <a:t>el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representante</a:t>
            </a:r>
            <a:r>
              <a:rPr sz="1800" spc="254" dirty="0">
                <a:solidFill>
                  <a:srgbClr val="FFFFFF"/>
                </a:solidFill>
                <a:latin typeface="Arial MT"/>
                <a:cs typeface="Arial MT"/>
              </a:rPr>
              <a:t>    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spc="265" dirty="0">
                <a:solidFill>
                  <a:srgbClr val="FFFFFF"/>
                </a:solidFill>
                <a:latin typeface="Arial MT"/>
                <a:cs typeface="Arial MT"/>
              </a:rPr>
              <a:t>   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800" spc="165" dirty="0">
                <a:solidFill>
                  <a:srgbClr val="FFFFFF"/>
                </a:solidFill>
                <a:latin typeface="Arial MT"/>
                <a:cs typeface="Arial MT"/>
              </a:rPr>
              <a:t>cámara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800" spc="90" dirty="0">
                <a:solidFill>
                  <a:srgbClr val="FFFFFF"/>
                </a:solidFill>
                <a:latin typeface="Arial MT"/>
                <a:cs typeface="Arial MT"/>
              </a:rPr>
              <a:t>Hernando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González,</a:t>
            </a:r>
            <a:r>
              <a:rPr sz="1800" spc="20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ministro</a:t>
            </a:r>
            <a:r>
              <a:rPr sz="1800" spc="20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interior,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800" spc="65" dirty="0">
                <a:solidFill>
                  <a:srgbClr val="FFFFFF"/>
                </a:solidFill>
                <a:latin typeface="Arial MT"/>
                <a:cs typeface="Arial MT"/>
              </a:rPr>
              <a:t>secretario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   de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justicia,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  educación,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comandante</a:t>
            </a:r>
            <a:r>
              <a:rPr sz="1800" spc="42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42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800" spc="90" dirty="0">
                <a:solidFill>
                  <a:srgbClr val="FFFFFF"/>
                </a:solidFill>
                <a:latin typeface="Arial MT"/>
                <a:cs typeface="Arial MT"/>
              </a:rPr>
              <a:t>policía</a:t>
            </a:r>
            <a:r>
              <a:rPr sz="1800" spc="27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800" spc="90" dirty="0">
                <a:solidFill>
                  <a:srgbClr val="FFFFFF"/>
                </a:solidFill>
                <a:latin typeface="Arial MT"/>
                <a:cs typeface="Arial MT"/>
              </a:rPr>
              <a:t>metropolitana, 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etc...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Rectores</a:t>
            </a:r>
            <a:r>
              <a:rPr sz="1800" spc="9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oficiales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spc="65" dirty="0">
                <a:solidFill>
                  <a:srgbClr val="FFFFFF"/>
                </a:solidFill>
                <a:latin typeface="Arial MT"/>
                <a:cs typeface="Arial MT"/>
              </a:rPr>
              <a:t>  privados,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estudiantes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padres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familia...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201" rIns="0" bIns="0" rtlCol="0">
            <a:spAutoFit/>
          </a:bodyPr>
          <a:lstStyle/>
          <a:p>
            <a:pPr marL="2184400" marR="5080" indent="-548005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ACTIVIDAD</a:t>
            </a:r>
            <a:r>
              <a:rPr spc="-145" dirty="0"/>
              <a:t> </a:t>
            </a:r>
            <a:r>
              <a:rPr spc="-95" dirty="0"/>
              <a:t>CON</a:t>
            </a:r>
            <a:r>
              <a:rPr spc="-145" dirty="0"/>
              <a:t> </a:t>
            </a:r>
            <a:r>
              <a:rPr spc="-525" dirty="0"/>
              <a:t>ESTUDIANTES </a:t>
            </a:r>
            <a:r>
              <a:rPr spc="-265" dirty="0"/>
              <a:t>AFROCOLOMBIANIDAD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3875" y="1491149"/>
            <a:ext cx="7332980" cy="2591435"/>
            <a:chOff x="703875" y="1491149"/>
            <a:chExt cx="7332980" cy="2591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475" y="1719750"/>
              <a:ext cx="3059998" cy="2134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2455" y="1559729"/>
              <a:ext cx="3380104" cy="2454275"/>
            </a:xfrm>
            <a:custGeom>
              <a:avLst/>
              <a:gdLst/>
              <a:ahLst/>
              <a:cxnLst/>
              <a:rect l="l" t="t" r="r" b="b"/>
              <a:pathLst>
                <a:path w="3380104" h="2454275">
                  <a:moveTo>
                    <a:pt x="0" y="0"/>
                  </a:moveTo>
                  <a:lnTo>
                    <a:pt x="3380038" y="0"/>
                  </a:lnTo>
                  <a:lnTo>
                    <a:pt x="3380038" y="2454040"/>
                  </a:lnTo>
                  <a:lnTo>
                    <a:pt x="0" y="2454040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9615" y="1696889"/>
              <a:ext cx="3105785" cy="2179955"/>
            </a:xfrm>
            <a:custGeom>
              <a:avLst/>
              <a:gdLst/>
              <a:ahLst/>
              <a:cxnLst/>
              <a:rect l="l" t="t" r="r" b="b"/>
              <a:pathLst>
                <a:path w="3105785" h="2179954">
                  <a:moveTo>
                    <a:pt x="0" y="0"/>
                  </a:moveTo>
                  <a:lnTo>
                    <a:pt x="3105718" y="0"/>
                  </a:lnTo>
                  <a:lnTo>
                    <a:pt x="3105718" y="2179721"/>
                  </a:lnTo>
                  <a:lnTo>
                    <a:pt x="0" y="2179721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719750"/>
              <a:ext cx="3235999" cy="2133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11980" y="1559729"/>
              <a:ext cx="3556635" cy="2454275"/>
            </a:xfrm>
            <a:custGeom>
              <a:avLst/>
              <a:gdLst/>
              <a:ahLst/>
              <a:cxnLst/>
              <a:rect l="l" t="t" r="r" b="b"/>
              <a:pathLst>
                <a:path w="3556634" h="2454275">
                  <a:moveTo>
                    <a:pt x="0" y="0"/>
                  </a:moveTo>
                  <a:lnTo>
                    <a:pt x="3556039" y="0"/>
                  </a:lnTo>
                  <a:lnTo>
                    <a:pt x="3556039" y="2454039"/>
                  </a:lnTo>
                  <a:lnTo>
                    <a:pt x="0" y="2454039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49139" y="1696889"/>
              <a:ext cx="3282315" cy="2179955"/>
            </a:xfrm>
            <a:custGeom>
              <a:avLst/>
              <a:gdLst/>
              <a:ahLst/>
              <a:cxnLst/>
              <a:rect l="l" t="t" r="r" b="b"/>
              <a:pathLst>
                <a:path w="3282315" h="2179954">
                  <a:moveTo>
                    <a:pt x="0" y="0"/>
                  </a:moveTo>
                  <a:lnTo>
                    <a:pt x="3281719" y="0"/>
                  </a:lnTo>
                  <a:lnTo>
                    <a:pt x="3281719" y="2179719"/>
                  </a:lnTo>
                  <a:lnTo>
                    <a:pt x="0" y="217971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201" rIns="0" bIns="0" rtlCol="0">
            <a:spAutoFit/>
          </a:bodyPr>
          <a:lstStyle/>
          <a:p>
            <a:pPr marL="1995805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PROMOCIÓN</a:t>
            </a:r>
            <a:r>
              <a:rPr spc="-150" dirty="0"/>
              <a:t> </a:t>
            </a:r>
            <a:r>
              <a:rPr spc="-405" dirty="0"/>
              <a:t>DE</a:t>
            </a:r>
            <a:r>
              <a:rPr spc="-145" dirty="0"/>
              <a:t> </a:t>
            </a:r>
            <a:r>
              <a:rPr spc="-480" dirty="0"/>
              <a:t>LECTURA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0099" y="988149"/>
            <a:ext cx="7589520" cy="3585210"/>
            <a:chOff x="640099" y="988149"/>
            <a:chExt cx="7589520" cy="3585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700" y="1216750"/>
              <a:ext cx="2041422" cy="31275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8679" y="1056729"/>
              <a:ext cx="2361565" cy="3448050"/>
            </a:xfrm>
            <a:custGeom>
              <a:avLst/>
              <a:gdLst/>
              <a:ahLst/>
              <a:cxnLst/>
              <a:rect l="l" t="t" r="r" b="b"/>
              <a:pathLst>
                <a:path w="2361565" h="3448050">
                  <a:moveTo>
                    <a:pt x="0" y="0"/>
                  </a:moveTo>
                  <a:lnTo>
                    <a:pt x="2361462" y="0"/>
                  </a:lnTo>
                  <a:lnTo>
                    <a:pt x="2361462" y="3447565"/>
                  </a:lnTo>
                  <a:lnTo>
                    <a:pt x="0" y="3447565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5839" y="1193889"/>
              <a:ext cx="2087245" cy="3173730"/>
            </a:xfrm>
            <a:custGeom>
              <a:avLst/>
              <a:gdLst/>
              <a:ahLst/>
              <a:cxnLst/>
              <a:rect l="l" t="t" r="r" b="b"/>
              <a:pathLst>
                <a:path w="2087245" h="3173729">
                  <a:moveTo>
                    <a:pt x="0" y="0"/>
                  </a:moveTo>
                  <a:lnTo>
                    <a:pt x="2087142" y="0"/>
                  </a:lnTo>
                  <a:lnTo>
                    <a:pt x="2087142" y="3173246"/>
                  </a:lnTo>
                  <a:lnTo>
                    <a:pt x="0" y="3173246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4951" y="1216750"/>
              <a:ext cx="4135876" cy="31275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04931" y="1056729"/>
              <a:ext cx="4456430" cy="3448050"/>
            </a:xfrm>
            <a:custGeom>
              <a:avLst/>
              <a:gdLst/>
              <a:ahLst/>
              <a:cxnLst/>
              <a:rect l="l" t="t" r="r" b="b"/>
              <a:pathLst>
                <a:path w="4456430" h="3448050">
                  <a:moveTo>
                    <a:pt x="0" y="0"/>
                  </a:moveTo>
                  <a:lnTo>
                    <a:pt x="4455916" y="0"/>
                  </a:lnTo>
                  <a:lnTo>
                    <a:pt x="4455916" y="3447564"/>
                  </a:lnTo>
                  <a:lnTo>
                    <a:pt x="0" y="344756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2090" y="1193889"/>
              <a:ext cx="4182110" cy="3173730"/>
            </a:xfrm>
            <a:custGeom>
              <a:avLst/>
              <a:gdLst/>
              <a:ahLst/>
              <a:cxnLst/>
              <a:rect l="l" t="t" r="r" b="b"/>
              <a:pathLst>
                <a:path w="4182109" h="3173729">
                  <a:moveTo>
                    <a:pt x="0" y="0"/>
                  </a:moveTo>
                  <a:lnTo>
                    <a:pt x="4181596" y="0"/>
                  </a:lnTo>
                  <a:lnTo>
                    <a:pt x="4181596" y="3173244"/>
                  </a:lnTo>
                  <a:lnTo>
                    <a:pt x="0" y="317324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CAMPAÑA</a:t>
            </a:r>
            <a:r>
              <a:rPr spc="-135" dirty="0"/>
              <a:t> </a:t>
            </a:r>
            <a:r>
              <a:rPr spc="-170" dirty="0"/>
              <a:t>DONA</a:t>
            </a:r>
            <a:r>
              <a:rPr spc="-135" dirty="0"/>
              <a:t> </a:t>
            </a:r>
            <a:r>
              <a:rPr spc="-705" dirty="0"/>
              <a:t>TU</a:t>
            </a:r>
            <a:r>
              <a:rPr spc="-135" dirty="0"/>
              <a:t> </a:t>
            </a:r>
            <a:r>
              <a:rPr spc="-385" dirty="0"/>
              <a:t>UNIFORME</a:t>
            </a:r>
            <a:r>
              <a:rPr spc="-135" dirty="0"/>
              <a:t> </a:t>
            </a:r>
            <a:r>
              <a:rPr spc="-440" dirty="0"/>
              <a:t>EN</a:t>
            </a:r>
            <a:r>
              <a:rPr spc="-135" dirty="0"/>
              <a:t> </a:t>
            </a:r>
            <a:r>
              <a:rPr spc="-495" dirty="0"/>
              <a:t>BUEN</a:t>
            </a:r>
            <a:r>
              <a:rPr spc="-135" dirty="0"/>
              <a:t> </a:t>
            </a:r>
            <a:r>
              <a:rPr spc="-400" dirty="0"/>
              <a:t>ESTADO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2950" y="1246499"/>
            <a:ext cx="8124190" cy="3349625"/>
            <a:chOff x="282950" y="1246499"/>
            <a:chExt cx="8124190" cy="3349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550" y="1582200"/>
              <a:ext cx="4642124" cy="25362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1530" y="1422179"/>
              <a:ext cx="4962525" cy="2856865"/>
            </a:xfrm>
            <a:custGeom>
              <a:avLst/>
              <a:gdLst/>
              <a:ahLst/>
              <a:cxnLst/>
              <a:rect l="l" t="t" r="r" b="b"/>
              <a:pathLst>
                <a:path w="4962525" h="2856865">
                  <a:moveTo>
                    <a:pt x="0" y="0"/>
                  </a:moveTo>
                  <a:lnTo>
                    <a:pt x="4962164" y="0"/>
                  </a:lnTo>
                  <a:lnTo>
                    <a:pt x="4962164" y="2856314"/>
                  </a:lnTo>
                  <a:lnTo>
                    <a:pt x="0" y="285631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690" y="1559339"/>
              <a:ext cx="4688205" cy="2582545"/>
            </a:xfrm>
            <a:custGeom>
              <a:avLst/>
              <a:gdLst/>
              <a:ahLst/>
              <a:cxnLst/>
              <a:rect l="l" t="t" r="r" b="b"/>
              <a:pathLst>
                <a:path w="4688205" h="2582545">
                  <a:moveTo>
                    <a:pt x="0" y="0"/>
                  </a:moveTo>
                  <a:lnTo>
                    <a:pt x="4687844" y="0"/>
                  </a:lnTo>
                  <a:lnTo>
                    <a:pt x="4687844" y="2581994"/>
                  </a:lnTo>
                  <a:lnTo>
                    <a:pt x="0" y="258199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6850" y="1475100"/>
              <a:ext cx="2141374" cy="28923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76829" y="1315079"/>
              <a:ext cx="2461895" cy="3212465"/>
            </a:xfrm>
            <a:custGeom>
              <a:avLst/>
              <a:gdLst/>
              <a:ahLst/>
              <a:cxnLst/>
              <a:rect l="l" t="t" r="r" b="b"/>
              <a:pathLst>
                <a:path w="2461895" h="3212465">
                  <a:moveTo>
                    <a:pt x="0" y="0"/>
                  </a:moveTo>
                  <a:lnTo>
                    <a:pt x="2461414" y="0"/>
                  </a:lnTo>
                  <a:lnTo>
                    <a:pt x="2461414" y="3212414"/>
                  </a:lnTo>
                  <a:lnTo>
                    <a:pt x="0" y="321241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13990" y="1452239"/>
              <a:ext cx="2187575" cy="2938145"/>
            </a:xfrm>
            <a:custGeom>
              <a:avLst/>
              <a:gdLst/>
              <a:ahLst/>
              <a:cxnLst/>
              <a:rect l="l" t="t" r="r" b="b"/>
              <a:pathLst>
                <a:path w="2187575" h="2938145">
                  <a:moveTo>
                    <a:pt x="0" y="0"/>
                  </a:moveTo>
                  <a:lnTo>
                    <a:pt x="2187094" y="0"/>
                  </a:lnTo>
                  <a:lnTo>
                    <a:pt x="2187094" y="2938094"/>
                  </a:lnTo>
                  <a:lnTo>
                    <a:pt x="0" y="293809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474" y="133647"/>
            <a:ext cx="9064625" cy="5010150"/>
            <a:chOff x="79474" y="133647"/>
            <a:chExt cx="9064625" cy="501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74" y="133647"/>
              <a:ext cx="9064524" cy="50098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1195750"/>
              <a:ext cx="1666873" cy="38120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6350" indent="-410209" algn="just">
              <a:lnSpc>
                <a:spcPct val="100000"/>
              </a:lnSpc>
              <a:spcBef>
                <a:spcPts val="100"/>
              </a:spcBef>
              <a:buChar char="●"/>
              <a:tabLst>
                <a:tab pos="424815" algn="l"/>
              </a:tabLst>
            </a:pPr>
            <a:r>
              <a:rPr spc="95" dirty="0"/>
              <a:t>Desparasitación</a:t>
            </a:r>
            <a:r>
              <a:rPr spc="235" dirty="0"/>
              <a:t> </a:t>
            </a:r>
            <a:r>
              <a:rPr spc="250" dirty="0"/>
              <a:t>de</a:t>
            </a:r>
            <a:r>
              <a:rPr spc="240" dirty="0"/>
              <a:t>  </a:t>
            </a:r>
            <a:r>
              <a:rPr dirty="0"/>
              <a:t>1.130</a:t>
            </a:r>
            <a:r>
              <a:rPr spc="245" dirty="0"/>
              <a:t> </a:t>
            </a:r>
            <a:r>
              <a:rPr dirty="0"/>
              <a:t>niños</a:t>
            </a:r>
            <a:r>
              <a:rPr spc="245" dirty="0"/>
              <a:t> </a:t>
            </a:r>
            <a:r>
              <a:rPr spc="80" dirty="0"/>
              <a:t>y</a:t>
            </a:r>
            <a:r>
              <a:rPr spc="245" dirty="0"/>
              <a:t> </a:t>
            </a:r>
            <a:r>
              <a:rPr dirty="0"/>
              <a:t>niñas</a:t>
            </a:r>
            <a:r>
              <a:rPr spc="245" dirty="0"/>
              <a:t> </a:t>
            </a:r>
            <a:r>
              <a:rPr spc="250" dirty="0"/>
              <a:t>de</a:t>
            </a:r>
            <a:r>
              <a:rPr spc="240" dirty="0"/>
              <a:t> </a:t>
            </a:r>
            <a:r>
              <a:rPr spc="90" dirty="0"/>
              <a:t>primaria 	</a:t>
            </a:r>
            <a:r>
              <a:rPr spc="170" dirty="0"/>
              <a:t>en</a:t>
            </a:r>
            <a:r>
              <a:rPr spc="370" dirty="0"/>
              <a:t> </a:t>
            </a:r>
            <a:r>
              <a:rPr spc="165" dirty="0"/>
              <a:t>ambas</a:t>
            </a:r>
            <a:r>
              <a:rPr spc="375" dirty="0"/>
              <a:t> </a:t>
            </a:r>
            <a:r>
              <a:rPr dirty="0"/>
              <a:t>sedes</a:t>
            </a:r>
            <a:r>
              <a:rPr spc="375" dirty="0"/>
              <a:t> </a:t>
            </a:r>
            <a:r>
              <a:rPr dirty="0"/>
              <a:t>,</a:t>
            </a:r>
            <a:r>
              <a:rPr spc="375" dirty="0"/>
              <a:t> </a:t>
            </a:r>
            <a:r>
              <a:rPr spc="225" dirty="0"/>
              <a:t>con</a:t>
            </a:r>
            <a:r>
              <a:rPr spc="375" dirty="0"/>
              <a:t> </a:t>
            </a:r>
            <a:r>
              <a:rPr spc="70" dirty="0"/>
              <a:t>el</a:t>
            </a:r>
            <a:r>
              <a:rPr spc="380" dirty="0"/>
              <a:t>  </a:t>
            </a:r>
            <a:r>
              <a:rPr spc="215" dirty="0"/>
              <a:t>apoyo</a:t>
            </a:r>
            <a:r>
              <a:rPr spc="375" dirty="0"/>
              <a:t> </a:t>
            </a:r>
            <a:r>
              <a:rPr spc="250" dirty="0"/>
              <a:t>de</a:t>
            </a:r>
            <a:r>
              <a:rPr spc="375" dirty="0"/>
              <a:t> </a:t>
            </a:r>
            <a:r>
              <a:rPr spc="80" dirty="0"/>
              <a:t>secretaría</a:t>
            </a:r>
            <a:r>
              <a:rPr spc="375" dirty="0"/>
              <a:t> </a:t>
            </a:r>
            <a:r>
              <a:rPr spc="220" dirty="0"/>
              <a:t>de 	</a:t>
            </a:r>
            <a:r>
              <a:rPr spc="45" dirty="0"/>
              <a:t>salud.</a:t>
            </a:r>
          </a:p>
          <a:p>
            <a:pPr marL="422275" marR="5080" indent="-410209" algn="just">
              <a:lnSpc>
                <a:spcPct val="100000"/>
              </a:lnSpc>
              <a:spcBef>
                <a:spcPts val="1680"/>
              </a:spcBef>
              <a:buChar char="●"/>
              <a:tabLst>
                <a:tab pos="424815" algn="l"/>
              </a:tabLst>
            </a:pPr>
            <a:r>
              <a:rPr dirty="0"/>
              <a:t>Se</a:t>
            </a:r>
            <a:r>
              <a:rPr spc="490" dirty="0"/>
              <a:t> </a:t>
            </a:r>
            <a:r>
              <a:rPr dirty="0"/>
              <a:t>hizo</a:t>
            </a:r>
            <a:r>
              <a:rPr spc="495" dirty="0"/>
              <a:t> </a:t>
            </a:r>
            <a:r>
              <a:rPr spc="105" dirty="0"/>
              <a:t>tamizaje</a:t>
            </a:r>
            <a:r>
              <a:rPr spc="495" dirty="0"/>
              <a:t> </a:t>
            </a:r>
            <a:r>
              <a:rPr spc="290" dirty="0"/>
              <a:t>a</a:t>
            </a:r>
            <a:r>
              <a:rPr spc="490" dirty="0"/>
              <a:t> </a:t>
            </a:r>
            <a:r>
              <a:rPr dirty="0"/>
              <a:t>15</a:t>
            </a:r>
            <a:r>
              <a:rPr spc="495" dirty="0"/>
              <a:t> </a:t>
            </a:r>
            <a:r>
              <a:rPr spc="80" dirty="0"/>
              <a:t>estudiantes</a:t>
            </a:r>
            <a:r>
              <a:rPr spc="495" dirty="0"/>
              <a:t> </a:t>
            </a:r>
            <a:r>
              <a:rPr spc="225" dirty="0"/>
              <a:t>con</a:t>
            </a:r>
            <a:r>
              <a:rPr spc="495" dirty="0"/>
              <a:t> </a:t>
            </a:r>
            <a:r>
              <a:rPr spc="95" dirty="0"/>
              <a:t>dificultades 	</a:t>
            </a:r>
            <a:r>
              <a:rPr spc="250" dirty="0"/>
              <a:t>de</a:t>
            </a:r>
            <a:r>
              <a:rPr spc="95" dirty="0"/>
              <a:t> </a:t>
            </a:r>
            <a:r>
              <a:rPr spc="165" dirty="0"/>
              <a:t>fonoaudióloga</a:t>
            </a:r>
            <a:r>
              <a:rPr spc="100" dirty="0"/>
              <a:t> </a:t>
            </a:r>
            <a:r>
              <a:rPr spc="80" dirty="0"/>
              <a:t>y</a:t>
            </a:r>
            <a:r>
              <a:rPr spc="100" dirty="0"/>
              <a:t> </a:t>
            </a:r>
            <a:r>
              <a:rPr spc="90" dirty="0"/>
              <a:t>psicológicas,</a:t>
            </a:r>
            <a:r>
              <a:rPr spc="95" dirty="0"/>
              <a:t> </a:t>
            </a:r>
            <a:r>
              <a:rPr dirty="0"/>
              <a:t>se</a:t>
            </a:r>
            <a:r>
              <a:rPr spc="95" dirty="0"/>
              <a:t> </a:t>
            </a:r>
            <a:r>
              <a:rPr spc="45" dirty="0"/>
              <a:t>realizó</a:t>
            </a:r>
            <a:r>
              <a:rPr spc="95" dirty="0"/>
              <a:t> </a:t>
            </a:r>
            <a:r>
              <a:rPr spc="-10" dirty="0"/>
              <a:t>remisión 	</a:t>
            </a:r>
            <a:r>
              <a:rPr spc="290" dirty="0"/>
              <a:t>a</a:t>
            </a:r>
            <a:r>
              <a:rPr spc="180" dirty="0"/>
              <a:t> </a:t>
            </a:r>
            <a:r>
              <a:rPr dirty="0"/>
              <a:t>servicio</a:t>
            </a:r>
            <a:r>
              <a:rPr spc="180" dirty="0"/>
              <a:t> </a:t>
            </a:r>
            <a:r>
              <a:rPr spc="190" dirty="0"/>
              <a:t>médico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8309" y="656375"/>
            <a:ext cx="7419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0" dirty="0"/>
              <a:t>SECRETARÍA</a:t>
            </a:r>
            <a:r>
              <a:rPr spc="-145" dirty="0"/>
              <a:t> </a:t>
            </a:r>
            <a:r>
              <a:rPr spc="-405" dirty="0"/>
              <a:t>DE</a:t>
            </a:r>
            <a:r>
              <a:rPr spc="-140" dirty="0"/>
              <a:t> </a:t>
            </a:r>
            <a:r>
              <a:rPr spc="-430" dirty="0"/>
              <a:t>SALUD</a:t>
            </a:r>
            <a:r>
              <a:rPr spc="-145" dirty="0"/>
              <a:t> </a:t>
            </a:r>
            <a:r>
              <a:rPr dirty="0"/>
              <a:t>–</a:t>
            </a:r>
            <a:r>
              <a:rPr spc="-140" dirty="0"/>
              <a:t> </a:t>
            </a:r>
            <a:r>
              <a:rPr spc="-615" dirty="0"/>
              <a:t>PPT</a:t>
            </a:r>
            <a:r>
              <a:rPr spc="-145" dirty="0"/>
              <a:t> </a:t>
            </a:r>
            <a:r>
              <a:rPr spc="-340" dirty="0"/>
              <a:t>PESCC</a:t>
            </a:r>
            <a:r>
              <a:rPr spc="-145" dirty="0"/>
              <a:t> </a:t>
            </a:r>
            <a:r>
              <a:rPr spc="-190" dirty="0"/>
              <a:t>IDC</a:t>
            </a:r>
            <a:r>
              <a:rPr spc="-140" dirty="0"/>
              <a:t> </a:t>
            </a:r>
            <a:r>
              <a:rPr dirty="0"/>
              <a:t>–</a:t>
            </a:r>
            <a:r>
              <a:rPr spc="-145" dirty="0"/>
              <a:t> </a:t>
            </a:r>
            <a:r>
              <a:rPr spc="-495" dirty="0"/>
              <a:t>NL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527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635"/>
              </a:spcBef>
            </a:pPr>
            <a:r>
              <a:rPr sz="2400" spc="-215" dirty="0">
                <a:solidFill>
                  <a:srgbClr val="31EAFD"/>
                </a:solidFill>
              </a:rPr>
              <a:t>2.</a:t>
            </a:r>
            <a:r>
              <a:rPr sz="2400" spc="-120" dirty="0">
                <a:solidFill>
                  <a:srgbClr val="31EAFD"/>
                </a:solidFill>
              </a:rPr>
              <a:t> </a:t>
            </a:r>
            <a:r>
              <a:rPr sz="2400" spc="-20" dirty="0">
                <a:solidFill>
                  <a:srgbClr val="31EAFD"/>
                </a:solidFill>
              </a:rPr>
              <a:t>Componente</a:t>
            </a:r>
            <a:r>
              <a:rPr sz="2400" spc="-20" dirty="0">
                <a:solidFill>
                  <a:srgbClr val="31EAFD"/>
                </a:solidFill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 marL="151130">
              <a:lnSpc>
                <a:spcPct val="100000"/>
              </a:lnSpc>
              <a:spcBef>
                <a:spcPts val="450"/>
              </a:spcBef>
            </a:pPr>
            <a:r>
              <a:rPr sz="2000" spc="-140" dirty="0">
                <a:solidFill>
                  <a:srgbClr val="EEFF41"/>
                </a:solidFill>
              </a:rPr>
              <a:t>Atención</a:t>
            </a:r>
            <a:r>
              <a:rPr sz="2000" spc="-100" dirty="0">
                <a:solidFill>
                  <a:srgbClr val="EEFF41"/>
                </a:solidFill>
              </a:rPr>
              <a:t> </a:t>
            </a:r>
            <a:r>
              <a:rPr sz="2000" spc="-114" dirty="0">
                <a:solidFill>
                  <a:srgbClr val="EEFF41"/>
                </a:solidFill>
              </a:rPr>
              <a:t>educativa</a:t>
            </a:r>
            <a:r>
              <a:rPr sz="2000" spc="-100" dirty="0">
                <a:solidFill>
                  <a:srgbClr val="EEFF41"/>
                </a:solidFill>
              </a:rPr>
              <a:t> </a:t>
            </a:r>
            <a:r>
              <a:rPr sz="2000" dirty="0">
                <a:solidFill>
                  <a:srgbClr val="EEFF41"/>
                </a:solidFill>
              </a:rPr>
              <a:t>a</a:t>
            </a:r>
            <a:r>
              <a:rPr sz="2000" spc="-100" dirty="0">
                <a:solidFill>
                  <a:srgbClr val="EEFF41"/>
                </a:solidFill>
              </a:rPr>
              <a:t> </a:t>
            </a:r>
            <a:r>
              <a:rPr sz="2000" spc="-185" dirty="0">
                <a:solidFill>
                  <a:srgbClr val="EEFF41"/>
                </a:solidFill>
              </a:rPr>
              <a:t>estudiantes</a:t>
            </a:r>
            <a:r>
              <a:rPr sz="2000" spc="-100" dirty="0">
                <a:solidFill>
                  <a:srgbClr val="EEFF41"/>
                </a:solidFill>
              </a:rPr>
              <a:t> </a:t>
            </a:r>
            <a:r>
              <a:rPr sz="2000" spc="-150" dirty="0">
                <a:solidFill>
                  <a:srgbClr val="EEFF41"/>
                </a:solidFill>
              </a:rPr>
              <a:t>pertenecientes</a:t>
            </a:r>
            <a:r>
              <a:rPr sz="2000" spc="-105" dirty="0">
                <a:solidFill>
                  <a:srgbClr val="EEFF41"/>
                </a:solidFill>
              </a:rPr>
              <a:t> </a:t>
            </a:r>
            <a:r>
              <a:rPr sz="2000" dirty="0">
                <a:solidFill>
                  <a:srgbClr val="EEFF41"/>
                </a:solidFill>
              </a:rPr>
              <a:t>a</a:t>
            </a:r>
            <a:r>
              <a:rPr sz="2000" spc="-100" dirty="0">
                <a:solidFill>
                  <a:srgbClr val="EEFF41"/>
                </a:solidFill>
              </a:rPr>
              <a:t> </a:t>
            </a:r>
            <a:r>
              <a:rPr sz="2000" spc="-155" dirty="0">
                <a:solidFill>
                  <a:srgbClr val="EEFF41"/>
                </a:solidFill>
              </a:rPr>
              <a:t>grupos</a:t>
            </a:r>
            <a:r>
              <a:rPr sz="2000" spc="-100" dirty="0">
                <a:solidFill>
                  <a:srgbClr val="EEFF41"/>
                </a:solidFill>
              </a:rPr>
              <a:t> </a:t>
            </a:r>
            <a:r>
              <a:rPr sz="2000" spc="-85" dirty="0">
                <a:solidFill>
                  <a:srgbClr val="EEFF41"/>
                </a:solidFill>
              </a:rPr>
              <a:t>étnicos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71450" y="1824664"/>
            <a:ext cx="7859395" cy="268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900" spc="3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institución</a:t>
            </a:r>
            <a:r>
              <a:rPr sz="1900" spc="3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00" spc="190" dirty="0">
                <a:solidFill>
                  <a:srgbClr val="FFFFFF"/>
                </a:solidFill>
                <a:latin typeface="Arial MT"/>
                <a:cs typeface="Arial MT"/>
              </a:rPr>
              <a:t>conoce</a:t>
            </a:r>
            <a:r>
              <a:rPr sz="1900" spc="3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900" spc="3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requerimientos</a:t>
            </a:r>
            <a:r>
              <a:rPr sz="1900" spc="3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00" spc="100" dirty="0">
                <a:solidFill>
                  <a:srgbClr val="FFFFFF"/>
                </a:solidFill>
                <a:latin typeface="Arial MT"/>
                <a:cs typeface="Arial MT"/>
              </a:rPr>
              <a:t>educativos</a:t>
            </a:r>
            <a:r>
              <a:rPr sz="1900" spc="3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900" spc="3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00" spc="-25" dirty="0">
                <a:solidFill>
                  <a:srgbClr val="FFFFFF"/>
                </a:solidFill>
                <a:latin typeface="Arial MT"/>
                <a:cs typeface="Arial MT"/>
              </a:rPr>
              <a:t>las </a:t>
            </a:r>
            <a:r>
              <a:rPr sz="1900" spc="105" dirty="0">
                <a:solidFill>
                  <a:srgbClr val="FFFFFF"/>
                </a:solidFill>
                <a:latin typeface="Arial MT"/>
                <a:cs typeface="Arial MT"/>
              </a:rPr>
              <a:t>poblaciones</a:t>
            </a:r>
            <a:r>
              <a:rPr sz="190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Arial MT"/>
                <a:cs typeface="Arial MT"/>
              </a:rPr>
              <a:t>pertenecientes</a:t>
            </a:r>
            <a:r>
              <a:rPr sz="190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229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900" spc="40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90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Arial MT"/>
                <a:cs typeface="Arial MT"/>
              </a:rPr>
              <a:t>grupos</a:t>
            </a:r>
            <a:r>
              <a:rPr sz="1900" spc="40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Arial MT"/>
                <a:cs typeface="Arial MT"/>
              </a:rPr>
              <a:t>étnicos</a:t>
            </a:r>
            <a:r>
              <a:rPr sz="190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900" spc="40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55" dirty="0">
                <a:solidFill>
                  <a:srgbClr val="FFFFFF"/>
                </a:solidFill>
                <a:latin typeface="Arial MT"/>
                <a:cs typeface="Arial MT"/>
              </a:rPr>
              <a:t>ha</a:t>
            </a:r>
            <a:r>
              <a:rPr sz="190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Arial MT"/>
                <a:cs typeface="Arial MT"/>
              </a:rPr>
              <a:t>diseñado </a:t>
            </a:r>
            <a:r>
              <a:rPr sz="1900" spc="5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19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50" dirty="0">
                <a:solidFill>
                  <a:srgbClr val="FFFFFF"/>
                </a:solidFill>
                <a:latin typeface="Arial MT"/>
                <a:cs typeface="Arial MT"/>
              </a:rPr>
              <a:t>pedagógicas</a:t>
            </a: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4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Arial MT"/>
                <a:cs typeface="Arial MT"/>
              </a:rPr>
              <a:t>atenderlas</a:t>
            </a:r>
            <a:r>
              <a:rPr sz="19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2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55" dirty="0">
                <a:solidFill>
                  <a:srgbClr val="FFFFFF"/>
                </a:solidFill>
                <a:latin typeface="Arial MT"/>
                <a:cs typeface="Arial MT"/>
              </a:rPr>
              <a:t>concordancia</a:t>
            </a: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8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Arial MT"/>
                <a:cs typeface="Arial MT"/>
              </a:rPr>
              <a:t>el </a:t>
            </a:r>
            <a:r>
              <a:rPr sz="1900" spc="-70" dirty="0">
                <a:solidFill>
                  <a:srgbClr val="FFFFFF"/>
                </a:solidFill>
                <a:latin typeface="Arial MT"/>
                <a:cs typeface="Arial MT"/>
              </a:rPr>
              <a:t>PEC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Arial MT"/>
                <a:cs typeface="Arial MT"/>
              </a:rPr>
              <a:t>normatividad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Arial MT"/>
                <a:cs typeface="Arial MT"/>
              </a:rPr>
              <a:t>vigente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90" dirty="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50" dirty="0">
                <a:solidFill>
                  <a:srgbClr val="FFFFFF"/>
                </a:solidFill>
                <a:latin typeface="Arial MT"/>
                <a:cs typeface="Arial MT"/>
              </a:rPr>
              <a:t>decreto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 MT"/>
                <a:cs typeface="Arial MT"/>
              </a:rPr>
              <a:t>804</a:t>
            </a:r>
            <a:endParaRPr sz="1900">
              <a:latin typeface="Arial MT"/>
              <a:cs typeface="Arial MT"/>
            </a:endParaRPr>
          </a:p>
          <a:p>
            <a:pPr marL="469900" marR="10160" indent="-374650">
              <a:lnSpc>
                <a:spcPct val="114999"/>
              </a:lnSpc>
              <a:buChar char="●"/>
              <a:tabLst>
                <a:tab pos="469900" algn="l"/>
              </a:tabLst>
            </a:pP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9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Arial MT"/>
                <a:cs typeface="Arial MT"/>
              </a:rPr>
              <a:t>cumplimiento</a:t>
            </a:r>
            <a:r>
              <a:rPr sz="19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9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Arial MT"/>
                <a:cs typeface="Arial MT"/>
              </a:rPr>
              <a:t>esta</a:t>
            </a:r>
            <a:r>
              <a:rPr sz="19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Arial MT"/>
                <a:cs typeface="Arial MT"/>
              </a:rPr>
              <a:t>estrategia,</a:t>
            </a:r>
            <a:r>
              <a:rPr sz="19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Arial MT"/>
                <a:cs typeface="Arial MT"/>
              </a:rPr>
              <a:t>hemos</a:t>
            </a:r>
            <a:r>
              <a:rPr sz="19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transversalizado</a:t>
            </a:r>
            <a:r>
              <a:rPr sz="19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900" spc="165" dirty="0">
                <a:solidFill>
                  <a:srgbClr val="FFFFFF"/>
                </a:solidFill>
                <a:latin typeface="Arial MT"/>
                <a:cs typeface="Arial MT"/>
              </a:rPr>
              <a:t>cátedra</a:t>
            </a:r>
            <a:r>
              <a:rPr sz="19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9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estudios</a:t>
            </a:r>
            <a:r>
              <a:rPr sz="19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Arial MT"/>
                <a:cs typeface="Arial MT"/>
              </a:rPr>
              <a:t>afrocolombianos</a:t>
            </a:r>
            <a:r>
              <a:rPr sz="19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2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9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9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Arial MT"/>
                <a:cs typeface="Arial MT"/>
              </a:rPr>
              <a:t>malla</a:t>
            </a:r>
            <a:r>
              <a:rPr sz="19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45" dirty="0">
                <a:solidFill>
                  <a:srgbClr val="FFFFFF"/>
                </a:solidFill>
                <a:latin typeface="Arial MT"/>
                <a:cs typeface="Arial MT"/>
              </a:rPr>
              <a:t>curricular.</a:t>
            </a:r>
            <a:endParaRPr sz="1900">
              <a:latin typeface="Arial MT"/>
              <a:cs typeface="Arial MT"/>
            </a:endParaRPr>
          </a:p>
          <a:p>
            <a:pPr marL="469265" indent="-374015">
              <a:lnSpc>
                <a:spcPct val="100000"/>
              </a:lnSpc>
              <a:spcBef>
                <a:spcPts val="340"/>
              </a:spcBef>
              <a:buChar char="●"/>
              <a:tabLst>
                <a:tab pos="469265" algn="l"/>
                <a:tab pos="3274060" algn="l"/>
              </a:tabLst>
            </a:pPr>
            <a:r>
              <a:rPr sz="1900" spc="90" dirty="0">
                <a:solidFill>
                  <a:srgbClr val="FFFFFF"/>
                </a:solidFill>
                <a:latin typeface="Arial MT"/>
                <a:cs typeface="Arial MT"/>
              </a:rPr>
              <a:t>Durante</a:t>
            </a:r>
            <a:r>
              <a:rPr sz="19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65" dirty="0">
                <a:solidFill>
                  <a:srgbClr val="FFFFFF"/>
                </a:solidFill>
                <a:latin typeface="Arial MT"/>
                <a:cs typeface="Arial MT"/>
              </a:rPr>
              <a:t>año</a:t>
            </a:r>
            <a:r>
              <a:rPr sz="1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escolar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	realizan</a:t>
            </a:r>
            <a:r>
              <a:rPr sz="19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Arial MT"/>
                <a:cs typeface="Arial MT"/>
              </a:rPr>
              <a:t>diferentes</a:t>
            </a:r>
            <a:r>
              <a:rPr sz="1900" spc="1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Arial MT"/>
                <a:cs typeface="Arial MT"/>
              </a:rPr>
              <a:t>actividades.</a:t>
            </a:r>
            <a:endParaRPr sz="1900">
              <a:latin typeface="Arial MT"/>
              <a:cs typeface="Arial MT"/>
            </a:endParaRPr>
          </a:p>
          <a:p>
            <a:pPr marL="469265" indent="-374015">
              <a:lnSpc>
                <a:spcPct val="100000"/>
              </a:lnSpc>
              <a:spcBef>
                <a:spcPts val="340"/>
              </a:spcBef>
              <a:buChar char="●"/>
              <a:tabLst>
                <a:tab pos="469265" algn="l"/>
              </a:tabLst>
            </a:pPr>
            <a:r>
              <a:rPr sz="1900" spc="-5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9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realiza</a:t>
            </a:r>
            <a:r>
              <a:rPr sz="19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9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Arial MT"/>
                <a:cs typeface="Arial MT"/>
              </a:rPr>
              <a:t>semana</a:t>
            </a:r>
            <a:r>
              <a:rPr sz="19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9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9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Arial MT"/>
                <a:cs typeface="Arial MT"/>
              </a:rPr>
              <a:t>afrocolombianidad.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7487" y="387451"/>
            <a:ext cx="6283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JORNADA</a:t>
            </a:r>
            <a:r>
              <a:rPr spc="-150" dirty="0"/>
              <a:t> </a:t>
            </a:r>
            <a:r>
              <a:rPr spc="-405" dirty="0"/>
              <a:t>DE</a:t>
            </a:r>
            <a:r>
              <a:rPr spc="-145" dirty="0"/>
              <a:t> </a:t>
            </a:r>
            <a:r>
              <a:rPr spc="-365" dirty="0"/>
              <a:t>HIGIENE</a:t>
            </a:r>
            <a:r>
              <a:rPr spc="-145" dirty="0"/>
              <a:t> </a:t>
            </a:r>
            <a:r>
              <a:rPr spc="-325" dirty="0"/>
              <a:t>ORAL</a:t>
            </a:r>
            <a:r>
              <a:rPr spc="-155" dirty="0"/>
              <a:t> </a:t>
            </a:r>
            <a:r>
              <a:rPr spc="-465" dirty="0"/>
              <a:t>NL</a:t>
            </a:r>
            <a:r>
              <a:rPr spc="-150" dirty="0"/>
              <a:t> </a:t>
            </a:r>
            <a:r>
              <a:rPr dirty="0"/>
              <a:t>–</a:t>
            </a:r>
            <a:r>
              <a:rPr spc="-145" dirty="0"/>
              <a:t> </a:t>
            </a:r>
            <a:r>
              <a:rPr spc="-70" dirty="0"/>
              <a:t>IDC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250" y="1407005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3065" y="1407005"/>
            <a:ext cx="245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0455" algn="l"/>
                <a:tab pos="1620520" algn="l"/>
              </a:tabLst>
            </a:pPr>
            <a:r>
              <a:rPr sz="1800" spc="105" dirty="0">
                <a:solidFill>
                  <a:srgbClr val="FFFFFF"/>
                </a:solidFill>
                <a:latin typeface="Arial MT"/>
                <a:cs typeface="Arial MT"/>
              </a:rPr>
              <a:t>jornada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800" spc="75" dirty="0">
                <a:solidFill>
                  <a:srgbClr val="FFFFFF"/>
                </a:solidFill>
                <a:latin typeface="Arial MT"/>
                <a:cs typeface="Arial MT"/>
              </a:rPr>
              <a:t>higiene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250" y="1681326"/>
            <a:ext cx="293243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903605" algn="l"/>
                <a:tab pos="2614295" algn="l"/>
              </a:tabLst>
            </a:pPr>
            <a:r>
              <a:rPr sz="1800" spc="70" dirty="0">
                <a:solidFill>
                  <a:srgbClr val="FFFFFF"/>
                </a:solidFill>
                <a:latin typeface="Arial MT"/>
                <a:cs typeface="Arial MT"/>
              </a:rPr>
              <a:t>oral</a:t>
            </a:r>
            <a:r>
              <a:rPr sz="1800" spc="490" dirty="0">
                <a:solidFill>
                  <a:srgbClr val="FFFFFF"/>
                </a:solidFill>
                <a:latin typeface="Arial MT"/>
                <a:cs typeface="Arial MT"/>
              </a:rPr>
              <a:t>     </a:t>
            </a:r>
            <a:r>
              <a:rPr sz="1800" spc="15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800" spc="495" dirty="0">
                <a:solidFill>
                  <a:srgbClr val="FFFFFF"/>
                </a:solidFill>
                <a:latin typeface="Arial MT"/>
                <a:cs typeface="Arial MT"/>
              </a:rPr>
              <a:t>     </a:t>
            </a:r>
            <a:r>
              <a:rPr sz="1800" spc="110" dirty="0">
                <a:solidFill>
                  <a:srgbClr val="FFFFFF"/>
                </a:solidFill>
                <a:latin typeface="Arial MT"/>
                <a:cs typeface="Arial MT"/>
              </a:rPr>
              <a:t>estaba </a:t>
            </a:r>
            <a:r>
              <a:rPr sz="1800" spc="150" dirty="0">
                <a:solidFill>
                  <a:srgbClr val="FFFFFF"/>
                </a:solidFill>
                <a:latin typeface="Arial MT"/>
                <a:cs typeface="Arial MT"/>
              </a:rPr>
              <a:t>programada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solo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tres</a:t>
            </a:r>
            <a:r>
              <a:rPr sz="18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días</a:t>
            </a:r>
            <a:r>
              <a:rPr sz="18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800" spc="1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extendió</a:t>
            </a:r>
            <a:r>
              <a:rPr sz="180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Arial MT"/>
                <a:cs typeface="Arial MT"/>
              </a:rPr>
              <a:t>una semana</a:t>
            </a:r>
            <a:r>
              <a:rPr sz="1800" spc="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más</a:t>
            </a:r>
            <a:r>
              <a:rPr sz="1800" spc="3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800" spc="3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poder 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atender</a:t>
            </a:r>
            <a:r>
              <a:rPr sz="1800" spc="1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1800" spc="1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100%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1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estudiantes</a:t>
            </a:r>
            <a:r>
              <a:rPr sz="1800" spc="3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3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65" dirty="0">
                <a:solidFill>
                  <a:srgbClr val="FFFFFF"/>
                </a:solidFill>
                <a:latin typeface="Arial MT"/>
                <a:cs typeface="Arial MT"/>
              </a:rPr>
              <a:t>primaria 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(transición</a:t>
            </a:r>
            <a:r>
              <a:rPr sz="180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quinto)</a:t>
            </a:r>
            <a:r>
              <a:rPr sz="18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que pertenecen</a:t>
            </a:r>
            <a:r>
              <a:rPr sz="1800" spc="409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1800" spc="4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régimen 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subsidiado,</a:t>
            </a:r>
            <a:r>
              <a:rPr sz="1800" spc="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es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05" dirty="0">
                <a:solidFill>
                  <a:srgbClr val="FFFFFF"/>
                </a:solidFill>
                <a:latin typeface="Arial MT"/>
                <a:cs typeface="Arial MT"/>
              </a:rPr>
              <a:t>decir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30" dirty="0">
                <a:solidFill>
                  <a:srgbClr val="FFFFFF"/>
                </a:solidFill>
                <a:latin typeface="Arial MT"/>
                <a:cs typeface="Arial MT"/>
              </a:rPr>
              <a:t>casi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800" spc="120" dirty="0">
                <a:solidFill>
                  <a:srgbClr val="FFFFFF"/>
                </a:solidFill>
                <a:latin typeface="Arial MT"/>
                <a:cs typeface="Arial MT"/>
              </a:rPr>
              <a:t>totalidad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800" spc="40" dirty="0">
                <a:solidFill>
                  <a:srgbClr val="FFFFFF"/>
                </a:solidFill>
                <a:latin typeface="Arial MT"/>
                <a:cs typeface="Arial MT"/>
              </a:rPr>
              <a:t>estudiantes.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94917" y="1396173"/>
            <a:ext cx="5064125" cy="2961640"/>
            <a:chOff x="3894917" y="1396173"/>
            <a:chExt cx="5064125" cy="29616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3517" y="1624773"/>
              <a:ext cx="4606682" cy="25041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63497" y="1464753"/>
              <a:ext cx="4926965" cy="2824480"/>
            </a:xfrm>
            <a:custGeom>
              <a:avLst/>
              <a:gdLst/>
              <a:ahLst/>
              <a:cxnLst/>
              <a:rect l="l" t="t" r="r" b="b"/>
              <a:pathLst>
                <a:path w="4926965" h="2824479">
                  <a:moveTo>
                    <a:pt x="0" y="0"/>
                  </a:moveTo>
                  <a:lnTo>
                    <a:pt x="4926722" y="0"/>
                  </a:lnTo>
                  <a:lnTo>
                    <a:pt x="4926722" y="2824148"/>
                  </a:lnTo>
                  <a:lnTo>
                    <a:pt x="0" y="2824148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00657" y="1601913"/>
              <a:ext cx="4652645" cy="2550160"/>
            </a:xfrm>
            <a:custGeom>
              <a:avLst/>
              <a:gdLst/>
              <a:ahLst/>
              <a:cxnLst/>
              <a:rect l="l" t="t" r="r" b="b"/>
              <a:pathLst>
                <a:path w="4652645" h="2550160">
                  <a:moveTo>
                    <a:pt x="0" y="0"/>
                  </a:moveTo>
                  <a:lnTo>
                    <a:pt x="4652402" y="0"/>
                  </a:lnTo>
                  <a:lnTo>
                    <a:pt x="4652402" y="2549829"/>
                  </a:lnTo>
                  <a:lnTo>
                    <a:pt x="0" y="2549829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74" y="59245"/>
            <a:ext cx="9064524" cy="49615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31732" y="387451"/>
            <a:ext cx="5075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70" dirty="0">
                <a:solidFill>
                  <a:srgbClr val="FFFFFF"/>
                </a:solidFill>
                <a:latin typeface="Arial Black"/>
                <a:cs typeface="Arial Black"/>
              </a:rPr>
              <a:t>JORNADA</a:t>
            </a:r>
            <a:r>
              <a:rPr sz="28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430" dirty="0">
                <a:solidFill>
                  <a:srgbClr val="FFFFFF"/>
                </a:solidFill>
                <a:latin typeface="Arial Black"/>
                <a:cs typeface="Arial Black"/>
              </a:rPr>
              <a:t>SALUD</a:t>
            </a:r>
            <a:r>
              <a:rPr sz="28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440" dirty="0">
                <a:solidFill>
                  <a:srgbClr val="FFFFFF"/>
                </a:solidFill>
                <a:latin typeface="Arial Black"/>
                <a:cs typeface="Arial Black"/>
              </a:rPr>
              <a:t>MENTAL</a:t>
            </a:r>
            <a:r>
              <a:rPr sz="28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 Black"/>
                <a:cs typeface="Arial Black"/>
              </a:rPr>
              <a:t>IDC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292" y="984646"/>
            <a:ext cx="78574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día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Arial MT"/>
                <a:cs typeface="Arial MT"/>
              </a:rPr>
              <a:t>agosto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Arial MT"/>
                <a:cs typeface="Arial MT"/>
              </a:rPr>
              <a:t>escuela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Arial MT"/>
                <a:cs typeface="Arial MT"/>
              </a:rPr>
              <a:t>enfermería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Arial MT"/>
                <a:cs typeface="Arial MT"/>
              </a:rPr>
              <a:t>valle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llevó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cabo</a:t>
            </a:r>
            <a:r>
              <a:rPr sz="180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Arial MT"/>
                <a:cs typeface="Arial MT"/>
              </a:rPr>
              <a:t>jornada</a:t>
            </a:r>
            <a:r>
              <a:rPr sz="180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salud</a:t>
            </a:r>
            <a:r>
              <a:rPr sz="1800" spc="2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mental,</a:t>
            </a:r>
            <a:r>
              <a:rPr sz="180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salud</a:t>
            </a:r>
            <a:r>
              <a:rPr sz="180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sexual</a:t>
            </a:r>
            <a:r>
              <a:rPr sz="1800" spc="2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salud</a:t>
            </a:r>
            <a:r>
              <a:rPr sz="180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pública</a:t>
            </a:r>
            <a:r>
              <a:rPr sz="1800" spc="2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80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estudiantes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Arial MT"/>
                <a:cs typeface="Arial MT"/>
              </a:rPr>
              <a:t>ciclo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5075" y="2014174"/>
            <a:ext cx="8220709" cy="2439670"/>
            <a:chOff x="515075" y="2014174"/>
            <a:chExt cx="8220709" cy="2439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675" y="2242774"/>
              <a:ext cx="3525474" cy="19821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3655" y="2082754"/>
              <a:ext cx="3845560" cy="2302510"/>
            </a:xfrm>
            <a:custGeom>
              <a:avLst/>
              <a:gdLst/>
              <a:ahLst/>
              <a:cxnLst/>
              <a:rect l="l" t="t" r="r" b="b"/>
              <a:pathLst>
                <a:path w="3845560" h="2302510">
                  <a:moveTo>
                    <a:pt x="0" y="0"/>
                  </a:moveTo>
                  <a:lnTo>
                    <a:pt x="3845514" y="0"/>
                  </a:lnTo>
                  <a:lnTo>
                    <a:pt x="3845514" y="2302154"/>
                  </a:lnTo>
                  <a:lnTo>
                    <a:pt x="0" y="2302154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815" y="2219914"/>
              <a:ext cx="3571240" cy="2028189"/>
            </a:xfrm>
            <a:custGeom>
              <a:avLst/>
              <a:gdLst/>
              <a:ahLst/>
              <a:cxnLst/>
              <a:rect l="l" t="t" r="r" b="b"/>
              <a:pathLst>
                <a:path w="3571240" h="2028189">
                  <a:moveTo>
                    <a:pt x="0" y="0"/>
                  </a:moveTo>
                  <a:lnTo>
                    <a:pt x="3571194" y="0"/>
                  </a:lnTo>
                  <a:lnTo>
                    <a:pt x="3571194" y="2027834"/>
                  </a:lnTo>
                  <a:lnTo>
                    <a:pt x="0" y="2027834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1225" y="2242776"/>
              <a:ext cx="3525474" cy="19821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21205" y="2082755"/>
              <a:ext cx="3845560" cy="2302510"/>
            </a:xfrm>
            <a:custGeom>
              <a:avLst/>
              <a:gdLst/>
              <a:ahLst/>
              <a:cxnLst/>
              <a:rect l="l" t="t" r="r" b="b"/>
              <a:pathLst>
                <a:path w="3845559" h="2302510">
                  <a:moveTo>
                    <a:pt x="0" y="0"/>
                  </a:moveTo>
                  <a:lnTo>
                    <a:pt x="3845514" y="0"/>
                  </a:lnTo>
                  <a:lnTo>
                    <a:pt x="3845514" y="2302163"/>
                  </a:lnTo>
                  <a:lnTo>
                    <a:pt x="0" y="2302163"/>
                  </a:lnTo>
                  <a:lnTo>
                    <a:pt x="0" y="0"/>
                  </a:lnTo>
                  <a:close/>
                </a:path>
              </a:pathLst>
            </a:custGeom>
            <a:ln w="137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8365" y="2219915"/>
              <a:ext cx="3571240" cy="2028189"/>
            </a:xfrm>
            <a:custGeom>
              <a:avLst/>
              <a:gdLst/>
              <a:ahLst/>
              <a:cxnLst/>
              <a:rect l="l" t="t" r="r" b="b"/>
              <a:pathLst>
                <a:path w="3571240" h="2028189">
                  <a:moveTo>
                    <a:pt x="0" y="0"/>
                  </a:moveTo>
                  <a:lnTo>
                    <a:pt x="3571194" y="0"/>
                  </a:lnTo>
                  <a:lnTo>
                    <a:pt x="3571194" y="2027843"/>
                  </a:lnTo>
                  <a:lnTo>
                    <a:pt x="0" y="2027843"/>
                  </a:lnTo>
                  <a:lnTo>
                    <a:pt x="0" y="0"/>
                  </a:lnTo>
                  <a:close/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942" y="1110329"/>
            <a:ext cx="8207375" cy="39027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40055" marR="5080" indent="-427990" algn="just">
              <a:lnSpc>
                <a:spcPct val="102000"/>
              </a:lnSpc>
              <a:spcBef>
                <a:spcPts val="195"/>
              </a:spcBef>
              <a:buSzPct val="130000"/>
              <a:buChar char="●"/>
              <a:tabLst>
                <a:tab pos="440055" algn="l"/>
              </a:tabLst>
            </a:pP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Participación</a:t>
            </a:r>
            <a:r>
              <a:rPr sz="20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egresados</a:t>
            </a:r>
            <a:r>
              <a:rPr sz="2000" spc="2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acciones</a:t>
            </a:r>
            <a:r>
              <a:rPr sz="20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institucionales</a:t>
            </a:r>
            <a:r>
              <a:rPr sz="20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se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invitaron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estudiantes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hablaran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ellos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sobre</a:t>
            </a:r>
            <a:r>
              <a:rPr sz="2000" spc="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proyectos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realizados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;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además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pidieron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videos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estudiantes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Arial MT"/>
                <a:cs typeface="Arial MT"/>
              </a:rPr>
              <a:t>han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alcanzado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logro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académico.</a:t>
            </a:r>
            <a:endParaRPr sz="2000">
              <a:latin typeface="Arial MT"/>
              <a:cs typeface="Arial MT"/>
            </a:endParaRPr>
          </a:p>
          <a:p>
            <a:pPr marL="440690" indent="-427990" algn="just">
              <a:lnSpc>
                <a:spcPct val="100000"/>
              </a:lnSpc>
              <a:spcBef>
                <a:spcPts val="575"/>
              </a:spcBef>
              <a:buSzPct val="130000"/>
              <a:buChar char="●"/>
              <a:tabLst>
                <a:tab pos="44069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finalizar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año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lectivo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2025,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logramos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promedio</a:t>
            </a:r>
            <a:r>
              <a:rPr sz="2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endParaRPr sz="2000">
              <a:latin typeface="Arial MT"/>
              <a:cs typeface="Arial MT"/>
            </a:endParaRPr>
          </a:p>
          <a:p>
            <a:pPr marL="440055" marR="8890" algn="just">
              <a:lnSpc>
                <a:spcPct val="100000"/>
              </a:lnSpc>
              <a:spcBef>
                <a:spcPts val="14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46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estudiantes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ambas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sedes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ingresaran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Univalle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Unicamacho.</a:t>
            </a:r>
            <a:r>
              <a:rPr sz="20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Una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labor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realizada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entre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gestión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0" dirty="0">
                <a:solidFill>
                  <a:srgbClr val="FFFFFF"/>
                </a:solidFill>
                <a:latin typeface="Arial MT"/>
                <a:cs typeface="Arial MT"/>
              </a:rPr>
              <a:t>académica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gestión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comunitaria.</a:t>
            </a:r>
            <a:endParaRPr sz="2000">
              <a:latin typeface="Arial MT"/>
              <a:cs typeface="Arial MT"/>
            </a:endParaRPr>
          </a:p>
          <a:p>
            <a:pPr marL="440055" marR="7620" indent="-427990" algn="just">
              <a:lnSpc>
                <a:spcPct val="102000"/>
              </a:lnSpc>
              <a:spcBef>
                <a:spcPts val="525"/>
              </a:spcBef>
              <a:buSzPct val="130000"/>
              <a:buChar char="●"/>
              <a:tabLst>
                <a:tab pos="44005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finalizar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año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lectivo,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integrantes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2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gestión </a:t>
            </a:r>
            <a:r>
              <a:rPr sz="2000" spc="114" dirty="0">
                <a:solidFill>
                  <a:srgbClr val="FFFFFF"/>
                </a:solidFill>
                <a:latin typeface="Arial MT"/>
                <a:cs typeface="Arial MT"/>
              </a:rPr>
              <a:t>comunitaria</a:t>
            </a:r>
            <a:r>
              <a:rPr sz="2000" spc="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000" spc="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crearon</a:t>
            </a:r>
            <a:r>
              <a:rPr sz="2000" spc="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unos</a:t>
            </a:r>
            <a:r>
              <a:rPr sz="2000" spc="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formularios</a:t>
            </a:r>
            <a:r>
              <a:rPr sz="2000" spc="2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2000" spc="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caracterizar</a:t>
            </a:r>
            <a:r>
              <a:rPr sz="2000" spc="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egresados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1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buscar</a:t>
            </a:r>
            <a:r>
              <a:rPr sz="2000" spc="1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medir</a:t>
            </a:r>
            <a:r>
              <a:rPr sz="2000" spc="1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1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impacto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000" spc="1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horizonte institucional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ellos.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3896" y="387451"/>
            <a:ext cx="1793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>
                <a:solidFill>
                  <a:srgbClr val="75F1FF"/>
                </a:solidFill>
              </a:rPr>
              <a:t>Egresados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527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635"/>
              </a:spcBef>
            </a:pPr>
            <a:r>
              <a:rPr sz="2400" spc="-215" dirty="0">
                <a:solidFill>
                  <a:srgbClr val="31EAFD"/>
                </a:solidFill>
              </a:rPr>
              <a:t>3.</a:t>
            </a:r>
            <a:r>
              <a:rPr sz="2400" spc="-120" dirty="0">
                <a:solidFill>
                  <a:srgbClr val="31EAFD"/>
                </a:solidFill>
              </a:rPr>
              <a:t> </a:t>
            </a:r>
            <a:r>
              <a:rPr sz="2400" spc="-95" dirty="0">
                <a:solidFill>
                  <a:srgbClr val="31EAFD"/>
                </a:solidFill>
              </a:rPr>
              <a:t>Componente</a:t>
            </a:r>
            <a:r>
              <a:rPr sz="2400" spc="-95" dirty="0">
                <a:solidFill>
                  <a:srgbClr val="31EAFD"/>
                </a:solidFill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 marL="151130">
              <a:lnSpc>
                <a:spcPct val="100000"/>
              </a:lnSpc>
              <a:spcBef>
                <a:spcPts val="450"/>
              </a:spcBef>
            </a:pPr>
            <a:r>
              <a:rPr sz="2000" spc="-180" dirty="0">
                <a:solidFill>
                  <a:srgbClr val="EEFF41"/>
                </a:solidFill>
              </a:rPr>
              <a:t>Proyectos</a:t>
            </a:r>
            <a:r>
              <a:rPr sz="2000" spc="-110" dirty="0">
                <a:solidFill>
                  <a:srgbClr val="EEFF41"/>
                </a:solidFill>
              </a:rPr>
              <a:t> </a:t>
            </a:r>
            <a:r>
              <a:rPr sz="2000" spc="-30" dirty="0">
                <a:solidFill>
                  <a:srgbClr val="EEFF41"/>
                </a:solidFill>
              </a:rPr>
              <a:t>de</a:t>
            </a:r>
            <a:r>
              <a:rPr sz="2000" spc="-105" dirty="0">
                <a:solidFill>
                  <a:srgbClr val="EEFF41"/>
                </a:solidFill>
              </a:rPr>
              <a:t> </a:t>
            </a:r>
            <a:r>
              <a:rPr sz="2000" spc="-20" dirty="0">
                <a:solidFill>
                  <a:srgbClr val="EEFF41"/>
                </a:solidFill>
              </a:rPr>
              <a:t>vida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846693" y="1821870"/>
            <a:ext cx="7782559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6985" algn="just">
              <a:lnSpc>
                <a:spcPct val="114999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Existen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institución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algunas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iniciativas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apoyar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estudiantes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formulación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 MT"/>
                <a:cs typeface="Arial MT"/>
              </a:rPr>
              <a:t>sus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proyectos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vida.</a:t>
            </a:r>
            <a:endParaRPr sz="2000">
              <a:latin typeface="Arial MT"/>
              <a:cs typeface="Arial MT"/>
            </a:endParaRPr>
          </a:p>
          <a:p>
            <a:pPr marL="391160" marR="5080" indent="-379095" algn="just">
              <a:lnSpc>
                <a:spcPct val="114999"/>
              </a:lnSpc>
              <a:buChar char="●"/>
              <a:tabLst>
                <a:tab pos="394335" algn="l"/>
              </a:tabLst>
            </a:pP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 ello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cuenta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asignatura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vida,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en 	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grados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10°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11°</a:t>
            </a:r>
            <a:endParaRPr sz="2000">
              <a:latin typeface="Arial MT"/>
              <a:cs typeface="Arial MT"/>
            </a:endParaRPr>
          </a:p>
          <a:p>
            <a:pPr marL="394335" marR="6985" algn="just">
              <a:lnSpc>
                <a:spcPct val="114999"/>
              </a:lnSpc>
            </a:pPr>
            <a:r>
              <a:rPr sz="2000" spc="155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000" spc="1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1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resignificación</a:t>
            </a:r>
            <a:r>
              <a:rPr sz="2000" spc="1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PEI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1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PEC,</a:t>
            </a:r>
            <a:r>
              <a:rPr sz="2000" spc="1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60" dirty="0">
                <a:solidFill>
                  <a:srgbClr val="FFFFFF"/>
                </a:solidFill>
                <a:latin typeface="Arial MT"/>
                <a:cs typeface="Arial MT"/>
              </a:rPr>
              <a:t>aumentó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intensidad</a:t>
            </a:r>
            <a:r>
              <a:rPr sz="20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horario</a:t>
            </a:r>
            <a:r>
              <a:rPr sz="20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20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r>
              <a:rPr sz="2000" spc="3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vida</a:t>
            </a:r>
            <a:r>
              <a:rPr sz="20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grados</a:t>
            </a:r>
            <a:r>
              <a:rPr sz="2000" spc="3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10°</a:t>
            </a:r>
            <a:r>
              <a:rPr sz="20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11°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151" y="389483"/>
            <a:ext cx="550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31EAFD"/>
                </a:solidFill>
              </a:rPr>
              <a:t>Proceso:</a:t>
            </a:r>
            <a:r>
              <a:rPr sz="2400" spc="-100" dirty="0">
                <a:solidFill>
                  <a:srgbClr val="31EAFD"/>
                </a:solidFill>
              </a:rPr>
              <a:t> </a:t>
            </a:r>
            <a:r>
              <a:rPr sz="2400" spc="-160" dirty="0">
                <a:solidFill>
                  <a:srgbClr val="31EAFD"/>
                </a:solidFill>
              </a:rPr>
              <a:t>Proyección</a:t>
            </a:r>
            <a:r>
              <a:rPr sz="2400" spc="-95" dirty="0">
                <a:solidFill>
                  <a:srgbClr val="31EAFD"/>
                </a:solidFill>
              </a:rPr>
              <a:t> </a:t>
            </a:r>
            <a:r>
              <a:rPr sz="2400" dirty="0">
                <a:solidFill>
                  <a:srgbClr val="31EAFD"/>
                </a:solidFill>
              </a:rPr>
              <a:t>a</a:t>
            </a:r>
            <a:r>
              <a:rPr sz="2400" spc="-95" dirty="0">
                <a:solidFill>
                  <a:srgbClr val="31EAFD"/>
                </a:solidFill>
              </a:rPr>
              <a:t> </a:t>
            </a:r>
            <a:r>
              <a:rPr sz="2400" spc="-140" dirty="0">
                <a:solidFill>
                  <a:srgbClr val="31EAFD"/>
                </a:solidFill>
              </a:rPr>
              <a:t>la</a:t>
            </a:r>
            <a:r>
              <a:rPr sz="2400" spc="-95" dirty="0">
                <a:solidFill>
                  <a:srgbClr val="31EAFD"/>
                </a:solidFill>
              </a:rPr>
              <a:t> </a:t>
            </a:r>
            <a:r>
              <a:rPr sz="2400" spc="-85" dirty="0">
                <a:solidFill>
                  <a:srgbClr val="31EAFD"/>
                </a:solidFill>
              </a:rPr>
              <a:t>comunidad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07715" y="741831"/>
            <a:ext cx="7974330" cy="412051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97205" indent="-48450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97205" algn="l"/>
              </a:tabLst>
            </a:pPr>
            <a:r>
              <a:rPr sz="2400" spc="-35" dirty="0">
                <a:solidFill>
                  <a:srgbClr val="31EAFD"/>
                </a:solidFill>
                <a:latin typeface="Arial Black"/>
                <a:cs typeface="Arial Black"/>
              </a:rPr>
              <a:t>Componente:</a:t>
            </a:r>
            <a:endParaRPr sz="2400">
              <a:latin typeface="Arial Black"/>
              <a:cs typeface="Arial Black"/>
            </a:endParaRPr>
          </a:p>
          <a:p>
            <a:pPr marL="40005">
              <a:lnSpc>
                <a:spcPct val="100000"/>
              </a:lnSpc>
              <a:spcBef>
                <a:spcPts val="450"/>
              </a:spcBef>
            </a:pPr>
            <a:r>
              <a:rPr sz="2000" spc="-180" dirty="0">
                <a:solidFill>
                  <a:srgbClr val="EEFF41"/>
                </a:solidFill>
                <a:latin typeface="Arial Black"/>
                <a:cs typeface="Arial Black"/>
              </a:rPr>
              <a:t>Escuela</a:t>
            </a:r>
            <a:r>
              <a:rPr sz="2000" spc="-11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30" dirty="0">
                <a:solidFill>
                  <a:srgbClr val="EEFF41"/>
                </a:solidFill>
                <a:latin typeface="Arial Black"/>
                <a:cs typeface="Arial Black"/>
              </a:rPr>
              <a:t>de</a:t>
            </a:r>
            <a:r>
              <a:rPr sz="2000" spc="-125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EEFF41"/>
                </a:solidFill>
                <a:latin typeface="Arial Black"/>
                <a:cs typeface="Arial Black"/>
              </a:rPr>
              <a:t>padres</a:t>
            </a:r>
            <a:endParaRPr sz="2000">
              <a:latin typeface="Arial Black"/>
              <a:cs typeface="Arial Black"/>
            </a:endParaRPr>
          </a:p>
          <a:p>
            <a:pPr marL="265430" marR="6985" algn="just">
              <a:lnSpc>
                <a:spcPct val="114999"/>
              </a:lnSpc>
              <a:spcBef>
                <a:spcPts val="113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institución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 MT"/>
                <a:cs typeface="Arial MT"/>
              </a:rPr>
              <a:t>ofrece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padres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familia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algunos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talleres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charlas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sobre</a:t>
            </a:r>
            <a:r>
              <a:rPr sz="2000" spc="3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diversos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temas,</a:t>
            </a:r>
            <a:r>
              <a:rPr sz="2000" spc="3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0" dirty="0">
                <a:solidFill>
                  <a:srgbClr val="FFFFFF"/>
                </a:solidFill>
                <a:latin typeface="Arial MT"/>
                <a:cs typeface="Arial MT"/>
              </a:rPr>
              <a:t>aunque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sin</a:t>
            </a:r>
            <a:r>
              <a:rPr sz="2000" spc="3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una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Arial MT"/>
                <a:cs typeface="Arial MT"/>
              </a:rPr>
              <a:t>programación </a:t>
            </a:r>
            <a:r>
              <a:rPr sz="2000" spc="114" dirty="0">
                <a:solidFill>
                  <a:srgbClr val="FFFFFF"/>
                </a:solidFill>
                <a:latin typeface="Arial MT"/>
                <a:cs typeface="Arial MT"/>
              </a:rPr>
              <a:t>clara</a:t>
            </a:r>
            <a:endParaRPr sz="2000">
              <a:latin typeface="Arial MT"/>
              <a:cs typeface="Arial MT"/>
            </a:endParaRPr>
          </a:p>
          <a:p>
            <a:pPr marL="719455" marR="5080" lvl="1" indent="-379095" algn="just">
              <a:lnSpc>
                <a:spcPct val="114999"/>
              </a:lnSpc>
              <a:buChar char="●"/>
              <a:tabLst>
                <a:tab pos="722630" algn="l"/>
              </a:tabLst>
            </a:pP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65" dirty="0">
                <a:solidFill>
                  <a:srgbClr val="FFFFFF"/>
                </a:solidFill>
                <a:latin typeface="Arial MT"/>
                <a:cs typeface="Arial MT"/>
              </a:rPr>
              <a:t>ello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cuenta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Alianza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Escuela 	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Familia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SED;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45" dirty="0">
                <a:solidFill>
                  <a:srgbClr val="FFFFFF"/>
                </a:solidFill>
                <a:latin typeface="Arial MT"/>
                <a:cs typeface="Arial MT"/>
              </a:rPr>
              <a:t>además</a:t>
            </a:r>
            <a:r>
              <a:rPr sz="2000" spc="254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35" dirty="0">
                <a:solidFill>
                  <a:srgbClr val="FFFFFF"/>
                </a:solidFill>
                <a:latin typeface="Arial MT"/>
                <a:cs typeface="Arial MT"/>
              </a:rPr>
              <a:t>equipo 	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psicosocial,</a:t>
            </a:r>
            <a:r>
              <a:rPr sz="2000" spc="2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60" dirty="0">
                <a:solidFill>
                  <a:srgbClr val="FFFFFF"/>
                </a:solidFill>
                <a:latin typeface="Arial MT"/>
                <a:cs typeface="Arial MT"/>
              </a:rPr>
              <a:t>conformado</a:t>
            </a:r>
            <a:r>
              <a:rPr sz="2000" spc="2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por</a:t>
            </a:r>
            <a:r>
              <a:rPr sz="2000" spc="30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30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14" dirty="0">
                <a:solidFill>
                  <a:srgbClr val="FFFFFF"/>
                </a:solidFill>
                <a:latin typeface="Arial MT"/>
                <a:cs typeface="Arial MT"/>
              </a:rPr>
              <a:t>psicóloga</a:t>
            </a:r>
            <a:r>
              <a:rPr sz="2000" spc="30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29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los 	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practicantes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diferentes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universidades.</a:t>
            </a:r>
            <a:endParaRPr sz="2000">
              <a:latin typeface="Arial MT"/>
              <a:cs typeface="Arial MT"/>
            </a:endParaRPr>
          </a:p>
          <a:p>
            <a:pPr marL="719455" marR="6350" lvl="1" indent="-379095" algn="just">
              <a:lnSpc>
                <a:spcPct val="114999"/>
              </a:lnSpc>
              <a:buChar char="●"/>
              <a:tabLst>
                <a:tab pos="722630" algn="l"/>
              </a:tabLst>
            </a:pP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2000" spc="25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año</a:t>
            </a:r>
            <a:r>
              <a:rPr sz="2000" spc="25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2025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000" spc="25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Arial MT"/>
                <a:cs typeface="Arial MT"/>
              </a:rPr>
              <a:t>fortalecerá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25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escuela</a:t>
            </a:r>
            <a:r>
              <a:rPr sz="2000" spc="25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0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spc="25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agentes 	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externos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vinculan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I.E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288" y="188481"/>
            <a:ext cx="5518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31EAFD"/>
                </a:solidFill>
                <a:latin typeface="Arial MT"/>
                <a:cs typeface="Arial MT"/>
              </a:rPr>
              <a:t>Proceso:</a:t>
            </a:r>
            <a:r>
              <a:rPr sz="2400" spc="10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31EAFD"/>
                </a:solidFill>
                <a:latin typeface="Arial MT"/>
                <a:cs typeface="Arial MT"/>
              </a:rPr>
              <a:t>Proyección</a:t>
            </a:r>
            <a:r>
              <a:rPr sz="2400" spc="15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290" dirty="0">
                <a:solidFill>
                  <a:srgbClr val="31EAFD"/>
                </a:solidFill>
                <a:latin typeface="Arial MT"/>
                <a:cs typeface="Arial MT"/>
              </a:rPr>
              <a:t>a</a:t>
            </a:r>
            <a:r>
              <a:rPr sz="2400" spc="20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31EAFD"/>
                </a:solidFill>
                <a:latin typeface="Arial MT"/>
                <a:cs typeface="Arial MT"/>
              </a:rPr>
              <a:t>la</a:t>
            </a:r>
            <a:r>
              <a:rPr sz="2400" spc="20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90" dirty="0">
                <a:solidFill>
                  <a:srgbClr val="31EAFD"/>
                </a:solidFill>
                <a:latin typeface="Arial MT"/>
                <a:cs typeface="Arial MT"/>
              </a:rPr>
              <a:t>comunidad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475" y="540830"/>
            <a:ext cx="8743315" cy="44799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635"/>
              </a:spcBef>
            </a:pPr>
            <a:r>
              <a:rPr sz="2400" dirty="0">
                <a:solidFill>
                  <a:srgbClr val="31EAFD"/>
                </a:solidFill>
                <a:latin typeface="Arial MT"/>
                <a:cs typeface="Arial MT"/>
              </a:rPr>
              <a:t>2.</a:t>
            </a:r>
            <a:r>
              <a:rPr sz="2400" spc="-35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65" dirty="0">
                <a:solidFill>
                  <a:srgbClr val="31EAFD"/>
                </a:solidFill>
                <a:latin typeface="Arial MT"/>
                <a:cs typeface="Arial MT"/>
              </a:rPr>
              <a:t>Componente:</a:t>
            </a:r>
            <a:endParaRPr sz="2400">
              <a:latin typeface="Arial MT"/>
              <a:cs typeface="Arial MT"/>
            </a:endParaRPr>
          </a:p>
          <a:p>
            <a:pPr marL="262890">
              <a:lnSpc>
                <a:spcPct val="100000"/>
              </a:lnSpc>
              <a:spcBef>
                <a:spcPts val="450"/>
              </a:spcBef>
            </a:pPr>
            <a:r>
              <a:rPr sz="2000" spc="-150" dirty="0">
                <a:solidFill>
                  <a:srgbClr val="EEFF41"/>
                </a:solidFill>
                <a:latin typeface="Arial Black"/>
                <a:cs typeface="Arial Black"/>
              </a:rPr>
              <a:t>Oferta</a:t>
            </a:r>
            <a:r>
              <a:rPr sz="2000" spc="-95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30" dirty="0">
                <a:solidFill>
                  <a:srgbClr val="EEFF41"/>
                </a:solidFill>
                <a:latin typeface="Arial Black"/>
                <a:cs typeface="Arial Black"/>
              </a:rPr>
              <a:t>de</a:t>
            </a:r>
            <a:r>
              <a:rPr sz="2000" spc="-9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90" dirty="0">
                <a:solidFill>
                  <a:srgbClr val="EEFF41"/>
                </a:solidFill>
                <a:latin typeface="Arial Black"/>
                <a:cs typeface="Arial Black"/>
              </a:rPr>
              <a:t>servicios</a:t>
            </a:r>
            <a:r>
              <a:rPr sz="2000" spc="-95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EEFF41"/>
                </a:solidFill>
                <a:latin typeface="Arial Black"/>
                <a:cs typeface="Arial Black"/>
              </a:rPr>
              <a:t>a</a:t>
            </a:r>
            <a:r>
              <a:rPr sz="2000" spc="-9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20" dirty="0">
                <a:solidFill>
                  <a:srgbClr val="EEFF41"/>
                </a:solidFill>
                <a:latin typeface="Arial Black"/>
                <a:cs typeface="Arial Black"/>
              </a:rPr>
              <a:t>la</a:t>
            </a:r>
            <a:r>
              <a:rPr sz="2000" spc="-9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EEFF41"/>
                </a:solidFill>
                <a:latin typeface="Arial Black"/>
                <a:cs typeface="Arial Black"/>
              </a:rPr>
              <a:t>comunidad</a:t>
            </a:r>
            <a:endParaRPr sz="2000">
              <a:latin typeface="Arial Black"/>
              <a:cs typeface="Arial Black"/>
            </a:endParaRPr>
          </a:p>
          <a:p>
            <a:pPr marL="12700" marR="6350" algn="just">
              <a:lnSpc>
                <a:spcPct val="114999"/>
              </a:lnSpc>
              <a:spcBef>
                <a:spcPts val="1485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Existen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40" dirty="0">
                <a:solidFill>
                  <a:srgbClr val="FFFFFF"/>
                </a:solidFill>
                <a:latin typeface="Arial MT"/>
                <a:cs typeface="Arial MT"/>
              </a:rPr>
              <a:t>comunicación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5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permiten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5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institución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800" spc="150" dirty="0">
                <a:solidFill>
                  <a:srgbClr val="FFFFFF"/>
                </a:solidFill>
                <a:latin typeface="Arial MT"/>
                <a:cs typeface="Arial MT"/>
              </a:rPr>
              <a:t>comunidad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40" dirty="0">
                <a:solidFill>
                  <a:srgbClr val="FFFFFF"/>
                </a:solidFill>
                <a:latin typeface="Arial MT"/>
                <a:cs typeface="Arial MT"/>
              </a:rPr>
              <a:t>conozcan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14" dirty="0">
                <a:solidFill>
                  <a:srgbClr val="FFFFFF"/>
                </a:solidFill>
                <a:latin typeface="Arial MT"/>
                <a:cs typeface="Arial MT"/>
              </a:rPr>
              <a:t>mutuamente;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800" spc="1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10" dirty="0">
                <a:solidFill>
                  <a:srgbClr val="FFFFFF"/>
                </a:solidFill>
                <a:latin typeface="Arial MT"/>
                <a:cs typeface="Arial MT"/>
              </a:rPr>
              <a:t>actividades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organizan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800" spc="135" dirty="0">
                <a:solidFill>
                  <a:srgbClr val="FFFFFF"/>
                </a:solidFill>
                <a:latin typeface="Arial MT"/>
                <a:cs typeface="Arial MT"/>
              </a:rPr>
              <a:t>manera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 MT"/>
                <a:cs typeface="Arial MT"/>
              </a:rPr>
              <a:t>conjunta,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así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guarden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Arial MT"/>
                <a:cs typeface="Arial MT"/>
              </a:rPr>
              <a:t>estrecha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Arial MT"/>
                <a:cs typeface="Arial MT"/>
              </a:rPr>
              <a:t>relación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PEC.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ello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institución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Arial MT"/>
                <a:cs typeface="Arial MT"/>
              </a:rPr>
              <a:t>cuenta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reuniones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periódicas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Arial MT"/>
                <a:cs typeface="Arial MT"/>
              </a:rPr>
              <a:t>como:</a:t>
            </a:r>
            <a:endParaRPr sz="1800">
              <a:latin typeface="Arial MT"/>
              <a:cs typeface="Arial MT"/>
            </a:endParaRPr>
          </a:p>
          <a:p>
            <a:pPr marL="468630" marR="5080" indent="-365760" algn="just">
              <a:lnSpc>
                <a:spcPct val="114999"/>
              </a:lnSpc>
              <a:buChar char="●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spc="37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20" dirty="0">
                <a:solidFill>
                  <a:srgbClr val="FFFFFF"/>
                </a:solidFill>
                <a:latin typeface="Arial MT"/>
                <a:cs typeface="Arial MT"/>
              </a:rPr>
              <a:t>asamblea</a:t>
            </a:r>
            <a:r>
              <a:rPr sz="1800" spc="3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3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70" dirty="0">
                <a:solidFill>
                  <a:srgbClr val="FFFFFF"/>
                </a:solidFill>
                <a:latin typeface="Arial MT"/>
                <a:cs typeface="Arial MT"/>
              </a:rPr>
              <a:t>padres,</a:t>
            </a:r>
            <a:r>
              <a:rPr sz="1800" spc="3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800" spc="37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reuniones</a:t>
            </a:r>
            <a:r>
              <a:rPr sz="1800" spc="3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3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entrega</a:t>
            </a:r>
            <a:r>
              <a:rPr sz="1800" spc="3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3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informes 	</a:t>
            </a:r>
            <a:r>
              <a:rPr sz="1800" spc="130" dirty="0">
                <a:solidFill>
                  <a:srgbClr val="FFFFFF"/>
                </a:solidFill>
                <a:latin typeface="Arial MT"/>
                <a:cs typeface="Arial MT"/>
              </a:rPr>
              <a:t>académicos.</a:t>
            </a:r>
            <a:r>
              <a:rPr sz="180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20" dirty="0">
                <a:solidFill>
                  <a:srgbClr val="FFFFFF"/>
                </a:solidFill>
                <a:latin typeface="Arial MT"/>
                <a:cs typeface="Arial MT"/>
              </a:rPr>
              <a:t>corte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preventivo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extraordinarias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cuando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20" dirty="0">
                <a:solidFill>
                  <a:srgbClr val="FFFFFF"/>
                </a:solidFill>
                <a:latin typeface="Arial MT"/>
                <a:cs typeface="Arial MT"/>
              </a:rPr>
              <a:t>hay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la 	</a:t>
            </a:r>
            <a:r>
              <a:rPr sz="1800" spc="95" dirty="0">
                <a:solidFill>
                  <a:srgbClr val="FFFFFF"/>
                </a:solidFill>
                <a:latin typeface="Arial MT"/>
                <a:cs typeface="Arial MT"/>
              </a:rPr>
              <a:t>necesidad.</a:t>
            </a:r>
            <a:endParaRPr sz="1800">
              <a:latin typeface="Arial MT"/>
              <a:cs typeface="Arial MT"/>
            </a:endParaRPr>
          </a:p>
          <a:p>
            <a:pPr marL="468630" marR="6350" indent="-365760" algn="just">
              <a:lnSpc>
                <a:spcPct val="114999"/>
              </a:lnSpc>
              <a:buChar char="●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8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225" dirty="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oportunidad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padres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Arial MT"/>
                <a:cs typeface="Arial MT"/>
              </a:rPr>
              <a:t>familia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 MT"/>
                <a:cs typeface="Arial MT"/>
              </a:rPr>
              <a:t>vender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interior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la 	</a:t>
            </a:r>
            <a:r>
              <a:rPr sz="1800" spc="75" dirty="0">
                <a:solidFill>
                  <a:srgbClr val="FFFFFF"/>
                </a:solidFill>
                <a:latin typeface="Arial MT"/>
                <a:cs typeface="Arial MT"/>
              </a:rPr>
              <a:t>escuela,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Arial MT"/>
                <a:cs typeface="Arial MT"/>
              </a:rPr>
              <a:t>descanso.</a:t>
            </a:r>
            <a:endParaRPr sz="1800">
              <a:latin typeface="Arial MT"/>
              <a:cs typeface="Arial MT"/>
            </a:endParaRPr>
          </a:p>
          <a:p>
            <a:pPr marL="468630" marR="6985" indent="-365760" algn="just">
              <a:lnSpc>
                <a:spcPct val="114999"/>
              </a:lnSpc>
              <a:buChar char="●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45" dirty="0">
                <a:solidFill>
                  <a:srgbClr val="FFFFFF"/>
                </a:solidFill>
                <a:latin typeface="Arial MT"/>
                <a:cs typeface="Arial MT"/>
              </a:rPr>
              <a:t>cuenta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7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un  </a:t>
            </a:r>
            <a:r>
              <a:rPr sz="1800" spc="125" dirty="0">
                <a:solidFill>
                  <a:srgbClr val="FFFFFF"/>
                </a:solidFill>
                <a:latin typeface="Arial MT"/>
                <a:cs typeface="Arial MT"/>
              </a:rPr>
              <a:t>promedio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14" dirty="0">
                <a:solidFill>
                  <a:srgbClr val="FFFFFF"/>
                </a:solidFill>
                <a:latin typeface="Arial MT"/>
                <a:cs typeface="Arial MT"/>
              </a:rPr>
              <a:t>participación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10" dirty="0">
                <a:solidFill>
                  <a:srgbClr val="FFFFFF"/>
                </a:solidFill>
                <a:latin typeface="Arial MT"/>
                <a:cs typeface="Arial MT"/>
              </a:rPr>
              <a:t>anual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más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1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20 	</a:t>
            </a:r>
            <a:r>
              <a:rPr sz="1800" spc="105" dirty="0">
                <a:solidFill>
                  <a:srgbClr val="FFFFFF"/>
                </a:solidFill>
                <a:latin typeface="Arial MT"/>
                <a:cs typeface="Arial MT"/>
              </a:rPr>
              <a:t>agentes</a:t>
            </a:r>
            <a:r>
              <a:rPr sz="18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externos</a:t>
            </a:r>
            <a:r>
              <a:rPr sz="18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8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Arial MT"/>
                <a:cs typeface="Arial MT"/>
              </a:rPr>
              <a:t>apoyan</a:t>
            </a:r>
            <a:r>
              <a:rPr sz="18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8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Arial MT"/>
                <a:cs typeface="Arial MT"/>
              </a:rPr>
              <a:t>proceso.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99" y="389483"/>
            <a:ext cx="5518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31EAFD"/>
                </a:solidFill>
                <a:latin typeface="Arial MT"/>
                <a:cs typeface="Arial MT"/>
              </a:rPr>
              <a:t>Proceso:</a:t>
            </a:r>
            <a:r>
              <a:rPr sz="2400" spc="10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10" dirty="0">
                <a:solidFill>
                  <a:srgbClr val="31EAFD"/>
                </a:solidFill>
                <a:latin typeface="Arial MT"/>
                <a:cs typeface="Arial MT"/>
              </a:rPr>
              <a:t>Proyección</a:t>
            </a:r>
            <a:r>
              <a:rPr sz="2400" spc="15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290" dirty="0">
                <a:solidFill>
                  <a:srgbClr val="31EAFD"/>
                </a:solidFill>
                <a:latin typeface="Arial MT"/>
                <a:cs typeface="Arial MT"/>
              </a:rPr>
              <a:t>a</a:t>
            </a:r>
            <a:r>
              <a:rPr sz="2400" spc="20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31EAFD"/>
                </a:solidFill>
                <a:latin typeface="Arial MT"/>
                <a:cs typeface="Arial MT"/>
              </a:rPr>
              <a:t>la</a:t>
            </a:r>
            <a:r>
              <a:rPr sz="2400" spc="20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90" dirty="0">
                <a:solidFill>
                  <a:srgbClr val="31EAFD"/>
                </a:solidFill>
                <a:latin typeface="Arial MT"/>
                <a:cs typeface="Arial MT"/>
              </a:rPr>
              <a:t>comunidad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875" y="741831"/>
            <a:ext cx="8761730" cy="39096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635"/>
              </a:spcBef>
            </a:pPr>
            <a:r>
              <a:rPr sz="2400" dirty="0">
                <a:solidFill>
                  <a:srgbClr val="31EAFD"/>
                </a:solidFill>
                <a:latin typeface="Arial MT"/>
                <a:cs typeface="Arial MT"/>
              </a:rPr>
              <a:t>3.</a:t>
            </a:r>
            <a:r>
              <a:rPr sz="2400" spc="-35" dirty="0">
                <a:solidFill>
                  <a:srgbClr val="31EAFD"/>
                </a:solidFill>
                <a:latin typeface="Arial MT"/>
                <a:cs typeface="Arial MT"/>
              </a:rPr>
              <a:t> </a:t>
            </a:r>
            <a:r>
              <a:rPr sz="2400" spc="165" dirty="0">
                <a:solidFill>
                  <a:srgbClr val="31EAFD"/>
                </a:solidFill>
                <a:latin typeface="Arial MT"/>
                <a:cs typeface="Arial MT"/>
              </a:rPr>
              <a:t>Componente:</a:t>
            </a:r>
            <a:endParaRPr sz="2400">
              <a:latin typeface="Arial MT"/>
              <a:cs typeface="Arial MT"/>
            </a:endParaRPr>
          </a:p>
          <a:p>
            <a:pPr marL="401320">
              <a:lnSpc>
                <a:spcPct val="100000"/>
              </a:lnSpc>
              <a:spcBef>
                <a:spcPts val="450"/>
              </a:spcBef>
            </a:pPr>
            <a:r>
              <a:rPr sz="2000" spc="-275" dirty="0">
                <a:solidFill>
                  <a:srgbClr val="EEFF41"/>
                </a:solidFill>
                <a:latin typeface="Arial Black"/>
                <a:cs typeface="Arial Black"/>
              </a:rPr>
              <a:t>Uso</a:t>
            </a:r>
            <a:r>
              <a:rPr sz="2000" spc="-105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30" dirty="0">
                <a:solidFill>
                  <a:srgbClr val="EEFF41"/>
                </a:solidFill>
                <a:latin typeface="Arial Black"/>
                <a:cs typeface="Arial Black"/>
              </a:rPr>
              <a:t>de</a:t>
            </a:r>
            <a:r>
              <a:rPr sz="2000" spc="-10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20" dirty="0">
                <a:solidFill>
                  <a:srgbClr val="EEFF41"/>
                </a:solidFill>
                <a:latin typeface="Arial Black"/>
                <a:cs typeface="Arial Black"/>
              </a:rPr>
              <a:t>la</a:t>
            </a:r>
            <a:r>
              <a:rPr sz="2000" spc="-10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25" dirty="0">
                <a:solidFill>
                  <a:srgbClr val="EEFF41"/>
                </a:solidFill>
                <a:latin typeface="Arial Black"/>
                <a:cs typeface="Arial Black"/>
              </a:rPr>
              <a:t>planta</a:t>
            </a:r>
            <a:r>
              <a:rPr sz="2000" spc="-10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80" dirty="0">
                <a:solidFill>
                  <a:srgbClr val="EEFF41"/>
                </a:solidFill>
                <a:latin typeface="Arial Black"/>
                <a:cs typeface="Arial Black"/>
              </a:rPr>
              <a:t>física</a:t>
            </a:r>
            <a:r>
              <a:rPr sz="2000" spc="-10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80" dirty="0">
                <a:solidFill>
                  <a:srgbClr val="EEFF41"/>
                </a:solidFill>
                <a:latin typeface="Arial Black"/>
                <a:cs typeface="Arial Black"/>
              </a:rPr>
              <a:t>y</a:t>
            </a:r>
            <a:r>
              <a:rPr sz="2000" spc="-10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30" dirty="0">
                <a:solidFill>
                  <a:srgbClr val="EEFF41"/>
                </a:solidFill>
                <a:latin typeface="Arial Black"/>
                <a:cs typeface="Arial Black"/>
              </a:rPr>
              <a:t>de</a:t>
            </a:r>
            <a:r>
              <a:rPr sz="2000" spc="-100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215" dirty="0">
                <a:solidFill>
                  <a:srgbClr val="EEFF41"/>
                </a:solidFill>
                <a:latin typeface="Arial Black"/>
                <a:cs typeface="Arial Black"/>
              </a:rPr>
              <a:t>los</a:t>
            </a:r>
            <a:r>
              <a:rPr sz="2000" spc="-105" dirty="0">
                <a:solidFill>
                  <a:srgbClr val="EEFF41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EEFF41"/>
                </a:solidFill>
                <a:latin typeface="Arial Black"/>
                <a:cs typeface="Arial Black"/>
              </a:rPr>
              <a:t>medios</a:t>
            </a:r>
            <a:endParaRPr sz="2000">
              <a:latin typeface="Arial Black"/>
              <a:cs typeface="Arial Black"/>
            </a:endParaRPr>
          </a:p>
          <a:p>
            <a:pPr marL="12700" marR="7620" algn="just">
              <a:lnSpc>
                <a:spcPct val="114999"/>
              </a:lnSpc>
              <a:spcBef>
                <a:spcPts val="224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3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institución</a:t>
            </a:r>
            <a:r>
              <a:rPr sz="2000" spc="3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MT"/>
                <a:cs typeface="Arial MT"/>
              </a:rPr>
              <a:t>tiene</a:t>
            </a:r>
            <a:r>
              <a:rPr sz="2000" spc="3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programas</a:t>
            </a:r>
            <a:r>
              <a:rPr sz="2000" spc="3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000" spc="3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permiten</a:t>
            </a:r>
            <a:r>
              <a:rPr sz="2000" spc="3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2000" spc="3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3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comunidad</a:t>
            </a:r>
            <a:r>
              <a:rPr sz="2000" spc="3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use </a:t>
            </a:r>
            <a:r>
              <a:rPr sz="2000" spc="75" dirty="0">
                <a:solidFill>
                  <a:srgbClr val="FFFFFF"/>
                </a:solidFill>
                <a:latin typeface="Arial MT"/>
                <a:cs typeface="Arial MT"/>
              </a:rPr>
              <a:t>algunos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sus</a:t>
            </a:r>
            <a:r>
              <a:rPr sz="2000" spc="3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recursos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físicos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(sala</a:t>
            </a:r>
            <a:r>
              <a:rPr sz="2000" spc="3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informática</a:t>
            </a:r>
            <a:r>
              <a:rPr sz="2000" spc="3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Arial MT"/>
                <a:cs typeface="Arial MT"/>
              </a:rPr>
              <a:t>biblioteca,</a:t>
            </a:r>
            <a:r>
              <a:rPr sz="20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por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ejemplo)</a:t>
            </a:r>
            <a:endParaRPr sz="2000">
              <a:latin typeface="Arial MT"/>
              <a:cs typeface="Arial MT"/>
            </a:endParaRPr>
          </a:p>
          <a:p>
            <a:pPr marL="466725" marR="6350" indent="-379095" algn="just">
              <a:lnSpc>
                <a:spcPct val="114999"/>
              </a:lnSpc>
              <a:buChar char="●"/>
              <a:tabLst>
                <a:tab pos="46990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ha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realizado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varios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cursos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0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gastronomía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24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9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40" dirty="0">
                <a:solidFill>
                  <a:srgbClr val="FFFFFF"/>
                </a:solidFill>
                <a:latin typeface="Arial MT"/>
                <a:cs typeface="Arial MT"/>
              </a:rPr>
              <a:t>comunidad, 	</a:t>
            </a:r>
            <a:r>
              <a:rPr sz="2000" spc="90" dirty="0">
                <a:solidFill>
                  <a:srgbClr val="FFFFFF"/>
                </a:solidFill>
                <a:latin typeface="Arial MT"/>
                <a:cs typeface="Arial MT"/>
              </a:rPr>
              <a:t>articulados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SENA</a:t>
            </a:r>
            <a:endParaRPr sz="2000">
              <a:latin typeface="Arial MT"/>
              <a:cs typeface="Arial MT"/>
            </a:endParaRPr>
          </a:p>
          <a:p>
            <a:pPr marL="466725" marR="5080" indent="-379095" algn="just">
              <a:lnSpc>
                <a:spcPct val="114999"/>
              </a:lnSpc>
              <a:buChar char="●"/>
              <a:tabLst>
                <a:tab pos="469900" algn="l"/>
              </a:tabLst>
            </a:pP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Diferentes</a:t>
            </a:r>
            <a:r>
              <a:rPr sz="2000" spc="229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instituciones</a:t>
            </a:r>
            <a:r>
              <a:rPr sz="2000" spc="2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2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10" dirty="0">
                <a:solidFill>
                  <a:srgbClr val="FFFFFF"/>
                </a:solidFill>
                <a:latin typeface="Arial MT"/>
                <a:cs typeface="Arial MT"/>
              </a:rPr>
              <a:t>fundaciones</a:t>
            </a:r>
            <a:r>
              <a:rPr sz="2000" spc="2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utilizan</a:t>
            </a:r>
            <a:r>
              <a:rPr sz="2000" spc="229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spc="2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espacios</a:t>
            </a:r>
            <a:r>
              <a:rPr sz="2000" spc="23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de 	</a:t>
            </a:r>
            <a:r>
              <a:rPr sz="2000" spc="60" dirty="0">
                <a:solidFill>
                  <a:srgbClr val="FFFFFF"/>
                </a:solidFill>
                <a:latin typeface="Arial MT"/>
                <a:cs typeface="Arial MT"/>
              </a:rPr>
              <a:t>nuestra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institución,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75" dirty="0">
                <a:solidFill>
                  <a:srgbClr val="FFFFFF"/>
                </a:solidFill>
                <a:latin typeface="Arial MT"/>
                <a:cs typeface="Arial MT"/>
              </a:rPr>
              <a:t>cancha,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Teatrino,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85" dirty="0">
                <a:solidFill>
                  <a:srgbClr val="FFFFFF"/>
                </a:solidFill>
                <a:latin typeface="Arial MT"/>
                <a:cs typeface="Arial MT"/>
              </a:rPr>
              <a:t>auditorio,</a:t>
            </a:r>
            <a:r>
              <a:rPr sz="2000" spc="17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14" dirty="0">
                <a:solidFill>
                  <a:srgbClr val="FFFFFF"/>
                </a:solidFill>
                <a:latin typeface="Arial MT"/>
                <a:cs typeface="Arial MT"/>
              </a:rPr>
              <a:t>Centro</a:t>
            </a:r>
            <a:r>
              <a:rPr sz="2000" spc="16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2000" spc="180" dirty="0">
                <a:solidFill>
                  <a:srgbClr val="FFFFFF"/>
                </a:solidFill>
                <a:latin typeface="Arial MT"/>
                <a:cs typeface="Arial MT"/>
              </a:rPr>
              <a:t>de 	</a:t>
            </a:r>
            <a:r>
              <a:rPr sz="2000" spc="120" dirty="0">
                <a:solidFill>
                  <a:srgbClr val="FFFFFF"/>
                </a:solidFill>
                <a:latin typeface="Arial MT"/>
                <a:cs typeface="Arial MT"/>
              </a:rPr>
              <a:t>innovación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MT"/>
                <a:cs typeface="Arial MT"/>
              </a:rPr>
              <a:t>entre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otros.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1815</Words>
  <Application>Microsoft Office PowerPoint</Application>
  <PresentationFormat>Presentación en pantalla (16:9)</PresentationFormat>
  <Paragraphs>179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Arial Black</vt:lpstr>
      <vt:lpstr>Arial MT</vt:lpstr>
      <vt:lpstr>Times New Roman</vt:lpstr>
      <vt:lpstr>Office Theme</vt:lpstr>
      <vt:lpstr>INSTITUCIÓN EDUCATIVA NUEVO LATIR 20/02/2026</vt:lpstr>
      <vt:lpstr>GESTIÓN COMUNITARIA</vt:lpstr>
      <vt:lpstr>COORDINACIÓN DE HABITANCIA EN LA INSTITUCIÓN</vt:lpstr>
      <vt:lpstr>Proceso: Accesibilidad</vt:lpstr>
      <vt:lpstr>2. Componente: Atención educativa a estudiantes pertenecientes a grupos étnicos</vt:lpstr>
      <vt:lpstr>3. Componente: Proyectos de vida</vt:lpstr>
      <vt:lpstr>Proceso: Proyección a la comunidad</vt:lpstr>
      <vt:lpstr>Proceso: Proyección a la comunidad</vt:lpstr>
      <vt:lpstr>Proceso: Proyección a la comunidad</vt:lpstr>
      <vt:lpstr>Proceso: Proyección a la comunidad</vt:lpstr>
      <vt:lpstr>PROYECTOS SOCIALES Y COMUNITARIOS</vt:lpstr>
      <vt:lpstr>PROYECTOS SOCIALES Y COMUNITARIOS</vt:lpstr>
      <vt:lpstr>PROYECTOS SOCIALES Y COMUNITARIOS</vt:lpstr>
      <vt:lpstr>EVIDENCIAS: Construir redes de apoyo con agentes internos y externos</vt:lpstr>
      <vt:lpstr>SECRETARIA DE SALUD – PPT PESCC</vt:lpstr>
      <vt:lpstr>SECRETARIA DE SALUD – PPT PESCC</vt:lpstr>
      <vt:lpstr>Presentación de PowerPoint</vt:lpstr>
      <vt:lpstr>PARTICIPACIÓN Y CONVIVENCIA</vt:lpstr>
      <vt:lpstr>Evidencias</vt:lpstr>
      <vt:lpstr>Evidencias</vt:lpstr>
      <vt:lpstr>Evidencias</vt:lpstr>
      <vt:lpstr>Evidencias</vt:lpstr>
      <vt:lpstr>Evidencias</vt:lpstr>
      <vt:lpstr>Mejorar los niveles de participación de los padres en los eventos institucionales</vt:lpstr>
      <vt:lpstr>Presentación de PowerPoint</vt:lpstr>
      <vt:lpstr>Presentación de PowerPoint</vt:lpstr>
      <vt:lpstr>Presentación de PowerPoint</vt:lpstr>
      <vt:lpstr>Presentación de PowerPoint</vt:lpstr>
      <vt:lpstr>MEDIACIÓN ESCOLAR HALCONES DE PAZ – MEDIACIÓN ESCOLAR IDC – SI MUJER – RED SALUD ORIENTE UNESCO Fortalecer el proceso de capacitación de mediación escolar desde la primaria</vt:lpstr>
      <vt:lpstr>MEDIACIÓN ESCOLAR</vt:lpstr>
      <vt:lpstr>PREVENCIÓN DE RIESGOS</vt:lpstr>
      <vt:lpstr>PREVENCIÓN DE RIESGOS</vt:lpstr>
      <vt:lpstr>Evidencias</vt:lpstr>
      <vt:lpstr>Evidencias</vt:lpstr>
      <vt:lpstr>Evidencias</vt:lpstr>
      <vt:lpstr>Evidencias revisión y corrección de las rutas de</vt:lpstr>
      <vt:lpstr>Evidencias</vt:lpstr>
      <vt:lpstr>Evidencias</vt:lpstr>
      <vt:lpstr>Evidencias</vt:lpstr>
      <vt:lpstr>OTRAS ACTIVIDADES</vt:lpstr>
      <vt:lpstr>CONVIVENCIA Y BIENESTAR DOCENTE</vt:lpstr>
      <vt:lpstr>JUEGALO – HABITANCIA Formación lúdica para maestros</vt:lpstr>
      <vt:lpstr>COPASST (Comité Paritario de Seguridad y Salud en el Trabajo) 2025</vt:lpstr>
      <vt:lpstr>Presentación de PowerPoint</vt:lpstr>
      <vt:lpstr>EVIDENCIAS: Comité de seguridad</vt:lpstr>
      <vt:lpstr>ACTIVIDAD CON ESTUDIANTES AFROCOLOMBIANIDAD</vt:lpstr>
      <vt:lpstr>PROMOCIÓN DE LECTURA</vt:lpstr>
      <vt:lpstr>CAMPAÑA DONA TU UNIFORME EN BUEN ESTADO</vt:lpstr>
      <vt:lpstr>SECRETARÍA DE SALUD – PPT PESCC IDC – NL</vt:lpstr>
      <vt:lpstr>JORNADA DE HIGIENE ORAL NL – IDC</vt:lpstr>
      <vt:lpstr>Presentación de PowerPoint</vt:lpstr>
      <vt:lpstr>Egresados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ACTUALIZADO GESTIÓN COMUNITARIA FEBRERO 2025.pptx</dc:title>
  <dc:creator>HUGO LOZANO</dc:creator>
  <cp:lastModifiedBy>USUARIO</cp:lastModifiedBy>
  <cp:revision>2</cp:revision>
  <dcterms:created xsi:type="dcterms:W3CDTF">2026-02-24T14:05:03Z</dcterms:created>
  <dcterms:modified xsi:type="dcterms:W3CDTF">2026-03-05T20:48:28Z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2026-02-24T00:00:00Z</vt:filetime>
  </property>
  <property fmtid="{D5CDD505-2E9C-101B-9397-08002B2CF9AE}" pid="3" name="Creator">
    <vt:lpwstr>Google</vt:lpwstr>
  </property>
  <property fmtid="{D5CDD505-2E9C-101B-9397-08002B2CF9AE}" pid="4" name="LastSaved">
    <vt:filetime>2026-02-24T00:00:00Z</vt:filetime>
  </property>
</Properties>
</file>