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78" r:id="rId7"/>
    <p:sldId id="261" r:id="rId8"/>
    <p:sldId id="279" r:id="rId9"/>
    <p:sldId id="262" r:id="rId10"/>
    <p:sldId id="264" r:id="rId11"/>
    <p:sldId id="265" r:id="rId12"/>
    <p:sldId id="266" r:id="rId13"/>
    <p:sldId id="267" r:id="rId14"/>
    <p:sldId id="270" r:id="rId15"/>
    <p:sldId id="271" r:id="rId16"/>
    <p:sldId id="272" r:id="rId17"/>
    <p:sldId id="273" r:id="rId18"/>
    <p:sldId id="276" r:id="rId19"/>
    <p:sldId id="277"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85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hfG0tcjM8N7nLQCntymVGa8I2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398714-6C34-4354-8C70-B25576B2F215}">
  <a:tblStyle styleId="{64398714-6C34-4354-8C70-B25576B2F21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402" y="108"/>
      </p:cViewPr>
      <p:guideLst>
        <p:guide orient="horz" pos="1620"/>
        <p:guide pos="2880"/>
        <p:guide orient="horz" pos="8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o alberto lozano" userId="ba65b2a853e6c39b" providerId="LiveId" clId="{BFA6B2E0-6FF1-47FC-A9B2-5053E1C07AFA}"/>
    <pc:docChg chg="custSel addSld delSld modSld sldOrd">
      <pc:chgData name="hugo alberto lozano" userId="ba65b2a853e6c39b" providerId="LiveId" clId="{BFA6B2E0-6FF1-47FC-A9B2-5053E1C07AFA}" dt="2026-02-25T12:42:17.154" v="7594" actId="1036"/>
      <pc:docMkLst>
        <pc:docMk/>
      </pc:docMkLst>
      <pc:sldChg chg="modSp mod">
        <pc:chgData name="hugo alberto lozano" userId="ba65b2a853e6c39b" providerId="LiveId" clId="{BFA6B2E0-6FF1-47FC-A9B2-5053E1C07AFA}" dt="2026-02-25T12:36:05.480" v="7348" actId="1036"/>
        <pc:sldMkLst>
          <pc:docMk/>
          <pc:sldMk cId="0" sldId="256"/>
        </pc:sldMkLst>
        <pc:spChg chg="mod">
          <ac:chgData name="hugo alberto lozano" userId="ba65b2a853e6c39b" providerId="LiveId" clId="{BFA6B2E0-6FF1-47FC-A9B2-5053E1C07AFA}" dt="2026-02-25T12:36:01.628" v="7347" actId="6549"/>
          <ac:spMkLst>
            <pc:docMk/>
            <pc:sldMk cId="0" sldId="256"/>
            <ac:spMk id="39" creationId="{00000000-0000-0000-0000-000000000000}"/>
          </ac:spMkLst>
        </pc:spChg>
        <pc:picChg chg="mod">
          <ac:chgData name="hugo alberto lozano" userId="ba65b2a853e6c39b" providerId="LiveId" clId="{BFA6B2E0-6FF1-47FC-A9B2-5053E1C07AFA}" dt="2026-02-25T12:36:05.480" v="7348" actId="1036"/>
          <ac:picMkLst>
            <pc:docMk/>
            <pc:sldMk cId="0" sldId="256"/>
            <ac:picMk id="35" creationId="{00000000-0000-0000-0000-000000000000}"/>
          </ac:picMkLst>
        </pc:picChg>
      </pc:sldChg>
      <pc:sldChg chg="modSp mod">
        <pc:chgData name="hugo alberto lozano" userId="ba65b2a853e6c39b" providerId="LiveId" clId="{BFA6B2E0-6FF1-47FC-A9B2-5053E1C07AFA}" dt="2026-02-24T14:27:51.054" v="329" actId="255"/>
        <pc:sldMkLst>
          <pc:docMk/>
          <pc:sldMk cId="0" sldId="258"/>
        </pc:sldMkLst>
        <pc:spChg chg="mod">
          <ac:chgData name="hugo alberto lozano" userId="ba65b2a853e6c39b" providerId="LiveId" clId="{BFA6B2E0-6FF1-47FC-A9B2-5053E1C07AFA}" dt="2026-02-24T14:27:51.054" v="329" actId="255"/>
          <ac:spMkLst>
            <pc:docMk/>
            <pc:sldMk cId="0" sldId="258"/>
            <ac:spMk id="72" creationId="{00000000-0000-0000-0000-000000000000}"/>
          </ac:spMkLst>
        </pc:spChg>
      </pc:sldChg>
      <pc:sldChg chg="modSp mod">
        <pc:chgData name="hugo alberto lozano" userId="ba65b2a853e6c39b" providerId="LiveId" clId="{BFA6B2E0-6FF1-47FC-A9B2-5053E1C07AFA}" dt="2026-02-24T15:01:54.870" v="1712" actId="1035"/>
        <pc:sldMkLst>
          <pc:docMk/>
          <pc:sldMk cId="0" sldId="259"/>
        </pc:sldMkLst>
        <pc:spChg chg="mod">
          <ac:chgData name="hugo alberto lozano" userId="ba65b2a853e6c39b" providerId="LiveId" clId="{BFA6B2E0-6FF1-47FC-A9B2-5053E1C07AFA}" dt="2026-02-24T15:01:54.870" v="1712" actId="1035"/>
          <ac:spMkLst>
            <pc:docMk/>
            <pc:sldMk cId="0" sldId="259"/>
            <ac:spMk id="82" creationId="{00000000-0000-0000-0000-000000000000}"/>
          </ac:spMkLst>
        </pc:spChg>
        <pc:picChg chg="mod">
          <ac:chgData name="hugo alberto lozano" userId="ba65b2a853e6c39b" providerId="LiveId" clId="{BFA6B2E0-6FF1-47FC-A9B2-5053E1C07AFA}" dt="2026-02-24T15:01:34.210" v="1694" actId="14100"/>
          <ac:picMkLst>
            <pc:docMk/>
            <pc:sldMk cId="0" sldId="259"/>
            <ac:picMk id="78" creationId="{00000000-0000-0000-0000-000000000000}"/>
          </ac:picMkLst>
        </pc:picChg>
      </pc:sldChg>
      <pc:sldChg chg="modSp mod">
        <pc:chgData name="hugo alberto lozano" userId="ba65b2a853e6c39b" providerId="LiveId" clId="{BFA6B2E0-6FF1-47FC-A9B2-5053E1C07AFA}" dt="2026-02-25T12:38:00.454" v="7420" actId="20577"/>
        <pc:sldMkLst>
          <pc:docMk/>
          <pc:sldMk cId="0" sldId="260"/>
        </pc:sldMkLst>
        <pc:spChg chg="mod">
          <ac:chgData name="hugo alberto lozano" userId="ba65b2a853e6c39b" providerId="LiveId" clId="{BFA6B2E0-6FF1-47FC-A9B2-5053E1C07AFA}" dt="2026-02-25T12:38:00.454" v="7420" actId="20577"/>
          <ac:spMkLst>
            <pc:docMk/>
            <pc:sldMk cId="0" sldId="260"/>
            <ac:spMk id="92" creationId="{00000000-0000-0000-0000-000000000000}"/>
          </ac:spMkLst>
        </pc:spChg>
        <pc:picChg chg="mod">
          <ac:chgData name="hugo alberto lozano" userId="ba65b2a853e6c39b" providerId="LiveId" clId="{BFA6B2E0-6FF1-47FC-A9B2-5053E1C07AFA}" dt="2026-02-24T15:05:42.747" v="2053" actId="14100"/>
          <ac:picMkLst>
            <pc:docMk/>
            <pc:sldMk cId="0" sldId="260"/>
            <ac:picMk id="88" creationId="{00000000-0000-0000-0000-000000000000}"/>
          </ac:picMkLst>
        </pc:picChg>
      </pc:sldChg>
      <pc:sldChg chg="modSp mod ord">
        <pc:chgData name="hugo alberto lozano" userId="ba65b2a853e6c39b" providerId="LiveId" clId="{BFA6B2E0-6FF1-47FC-A9B2-5053E1C07AFA}" dt="2026-02-25T12:40:15.176" v="7463" actId="20577"/>
        <pc:sldMkLst>
          <pc:docMk/>
          <pc:sldMk cId="0" sldId="261"/>
        </pc:sldMkLst>
        <pc:spChg chg="mod">
          <ac:chgData name="hugo alberto lozano" userId="ba65b2a853e6c39b" providerId="LiveId" clId="{BFA6B2E0-6FF1-47FC-A9B2-5053E1C07AFA}" dt="2026-02-25T12:40:15.176" v="7463" actId="20577"/>
          <ac:spMkLst>
            <pc:docMk/>
            <pc:sldMk cId="0" sldId="261"/>
            <ac:spMk id="101" creationId="{00000000-0000-0000-0000-000000000000}"/>
          </ac:spMkLst>
        </pc:spChg>
        <pc:picChg chg="mod">
          <ac:chgData name="hugo alberto lozano" userId="ba65b2a853e6c39b" providerId="LiveId" clId="{BFA6B2E0-6FF1-47FC-A9B2-5053E1C07AFA}" dt="2026-02-25T12:39:42.748" v="7451" actId="14100"/>
          <ac:picMkLst>
            <pc:docMk/>
            <pc:sldMk cId="0" sldId="261"/>
            <ac:picMk id="98" creationId="{00000000-0000-0000-0000-000000000000}"/>
          </ac:picMkLst>
        </pc:picChg>
      </pc:sldChg>
      <pc:sldChg chg="modSp mod">
        <pc:chgData name="hugo alberto lozano" userId="ba65b2a853e6c39b" providerId="LiveId" clId="{BFA6B2E0-6FF1-47FC-A9B2-5053E1C07AFA}" dt="2026-02-25T12:42:17.154" v="7594" actId="1036"/>
        <pc:sldMkLst>
          <pc:docMk/>
          <pc:sldMk cId="0" sldId="262"/>
        </pc:sldMkLst>
        <pc:spChg chg="mod">
          <ac:chgData name="hugo alberto lozano" userId="ba65b2a853e6c39b" providerId="LiveId" clId="{BFA6B2E0-6FF1-47FC-A9B2-5053E1C07AFA}" dt="2026-02-25T12:42:04.810" v="7591" actId="14100"/>
          <ac:spMkLst>
            <pc:docMk/>
            <pc:sldMk cId="0" sldId="262"/>
            <ac:spMk id="110" creationId="{00000000-0000-0000-0000-000000000000}"/>
          </ac:spMkLst>
        </pc:spChg>
        <pc:picChg chg="mod">
          <ac:chgData name="hugo alberto lozano" userId="ba65b2a853e6c39b" providerId="LiveId" clId="{BFA6B2E0-6FF1-47FC-A9B2-5053E1C07AFA}" dt="2026-02-25T12:42:17.154" v="7594" actId="1036"/>
          <ac:picMkLst>
            <pc:docMk/>
            <pc:sldMk cId="0" sldId="262"/>
            <ac:picMk id="106" creationId="{00000000-0000-0000-0000-000000000000}"/>
          </ac:picMkLst>
        </pc:picChg>
        <pc:picChg chg="mod">
          <ac:chgData name="hugo alberto lozano" userId="ba65b2a853e6c39b" providerId="LiveId" clId="{BFA6B2E0-6FF1-47FC-A9B2-5053E1C07AFA}" dt="2026-02-25T12:41:57.029" v="7569" actId="14100"/>
          <ac:picMkLst>
            <pc:docMk/>
            <pc:sldMk cId="0" sldId="262"/>
            <ac:picMk id="107" creationId="{00000000-0000-0000-0000-000000000000}"/>
          </ac:picMkLst>
        </pc:picChg>
      </pc:sldChg>
      <pc:sldChg chg="modSp mod">
        <pc:chgData name="hugo alberto lozano" userId="ba65b2a853e6c39b" providerId="LiveId" clId="{BFA6B2E0-6FF1-47FC-A9B2-5053E1C07AFA}" dt="2026-02-24T15:24:01.878" v="3471" actId="313"/>
        <pc:sldMkLst>
          <pc:docMk/>
          <pc:sldMk cId="0" sldId="264"/>
        </pc:sldMkLst>
        <pc:spChg chg="mod">
          <ac:chgData name="hugo alberto lozano" userId="ba65b2a853e6c39b" providerId="LiveId" clId="{BFA6B2E0-6FF1-47FC-A9B2-5053E1C07AFA}" dt="2026-02-24T15:24:01.878" v="3471" actId="313"/>
          <ac:spMkLst>
            <pc:docMk/>
            <pc:sldMk cId="0" sldId="264"/>
            <ac:spMk id="128" creationId="{00000000-0000-0000-0000-000000000000}"/>
          </ac:spMkLst>
        </pc:spChg>
        <pc:picChg chg="mod">
          <ac:chgData name="hugo alberto lozano" userId="ba65b2a853e6c39b" providerId="LiveId" clId="{BFA6B2E0-6FF1-47FC-A9B2-5053E1C07AFA}" dt="2026-02-24T15:23:38.203" v="3467" actId="14100"/>
          <ac:picMkLst>
            <pc:docMk/>
            <pc:sldMk cId="0" sldId="264"/>
            <ac:picMk id="125" creationId="{00000000-0000-0000-0000-000000000000}"/>
          </ac:picMkLst>
        </pc:picChg>
      </pc:sldChg>
      <pc:sldChg chg="modSp mod">
        <pc:chgData name="hugo alberto lozano" userId="ba65b2a853e6c39b" providerId="LiveId" clId="{BFA6B2E0-6FF1-47FC-A9B2-5053E1C07AFA}" dt="2026-02-24T15:31:56.308" v="4510" actId="20577"/>
        <pc:sldMkLst>
          <pc:docMk/>
          <pc:sldMk cId="0" sldId="265"/>
        </pc:sldMkLst>
        <pc:spChg chg="mod">
          <ac:chgData name="hugo alberto lozano" userId="ba65b2a853e6c39b" providerId="LiveId" clId="{BFA6B2E0-6FF1-47FC-A9B2-5053E1C07AFA}" dt="2026-02-24T15:31:56.308" v="4510" actId="20577"/>
          <ac:spMkLst>
            <pc:docMk/>
            <pc:sldMk cId="0" sldId="265"/>
            <ac:spMk id="137" creationId="{00000000-0000-0000-0000-000000000000}"/>
          </ac:spMkLst>
        </pc:spChg>
        <pc:picChg chg="mod">
          <ac:chgData name="hugo alberto lozano" userId="ba65b2a853e6c39b" providerId="LiveId" clId="{BFA6B2E0-6FF1-47FC-A9B2-5053E1C07AFA}" dt="2026-02-24T15:31:21.913" v="4504" actId="1038"/>
          <ac:picMkLst>
            <pc:docMk/>
            <pc:sldMk cId="0" sldId="265"/>
            <ac:picMk id="134" creationId="{00000000-0000-0000-0000-000000000000}"/>
          </ac:picMkLst>
        </pc:picChg>
      </pc:sldChg>
      <pc:sldChg chg="modSp mod">
        <pc:chgData name="hugo alberto lozano" userId="ba65b2a853e6c39b" providerId="LiveId" clId="{BFA6B2E0-6FF1-47FC-A9B2-5053E1C07AFA}" dt="2026-02-24T15:32:09.138" v="4512" actId="20577"/>
        <pc:sldMkLst>
          <pc:docMk/>
          <pc:sldMk cId="0" sldId="266"/>
        </pc:sldMkLst>
        <pc:spChg chg="mod">
          <ac:chgData name="hugo alberto lozano" userId="ba65b2a853e6c39b" providerId="LiveId" clId="{BFA6B2E0-6FF1-47FC-A9B2-5053E1C07AFA}" dt="2026-02-24T15:32:09.138" v="4512" actId="20577"/>
          <ac:spMkLst>
            <pc:docMk/>
            <pc:sldMk cId="0" sldId="266"/>
            <ac:spMk id="146" creationId="{00000000-0000-0000-0000-000000000000}"/>
          </ac:spMkLst>
        </pc:spChg>
      </pc:sldChg>
      <pc:sldChg chg="modSp mod">
        <pc:chgData name="hugo alberto lozano" userId="ba65b2a853e6c39b" providerId="LiveId" clId="{BFA6B2E0-6FF1-47FC-A9B2-5053E1C07AFA}" dt="2026-02-24T15:34:02.750" v="4584" actId="1036"/>
        <pc:sldMkLst>
          <pc:docMk/>
          <pc:sldMk cId="0" sldId="267"/>
        </pc:sldMkLst>
        <pc:spChg chg="mod">
          <ac:chgData name="hugo alberto lozano" userId="ba65b2a853e6c39b" providerId="LiveId" clId="{BFA6B2E0-6FF1-47FC-A9B2-5053E1C07AFA}" dt="2026-02-24T15:34:02.750" v="4584" actId="1036"/>
          <ac:spMkLst>
            <pc:docMk/>
            <pc:sldMk cId="0" sldId="267"/>
            <ac:spMk id="155" creationId="{00000000-0000-0000-0000-000000000000}"/>
          </ac:spMkLst>
        </pc:spChg>
      </pc:sldChg>
      <pc:sldChg chg="modSp mod ord">
        <pc:chgData name="hugo alberto lozano" userId="ba65b2a853e6c39b" providerId="LiveId" clId="{BFA6B2E0-6FF1-47FC-A9B2-5053E1C07AFA}" dt="2026-02-24T15:38:08.644" v="4603"/>
        <pc:sldMkLst>
          <pc:docMk/>
          <pc:sldMk cId="0" sldId="268"/>
        </pc:sldMkLst>
        <pc:spChg chg="mod">
          <ac:chgData name="hugo alberto lozano" userId="ba65b2a853e6c39b" providerId="LiveId" clId="{BFA6B2E0-6FF1-47FC-A9B2-5053E1C07AFA}" dt="2026-02-24T15:34:20.138" v="4585" actId="6549"/>
          <ac:spMkLst>
            <pc:docMk/>
            <pc:sldMk cId="0" sldId="268"/>
            <ac:spMk id="164" creationId="{00000000-0000-0000-0000-000000000000}"/>
          </ac:spMkLst>
        </pc:spChg>
      </pc:sldChg>
      <pc:sldChg chg="modSp mod">
        <pc:chgData name="hugo alberto lozano" userId="ba65b2a853e6c39b" providerId="LiveId" clId="{BFA6B2E0-6FF1-47FC-A9B2-5053E1C07AFA}" dt="2026-02-24T15:35:15.457" v="4599" actId="1035"/>
        <pc:sldMkLst>
          <pc:docMk/>
          <pc:sldMk cId="0" sldId="270"/>
        </pc:sldMkLst>
        <pc:spChg chg="mod">
          <ac:chgData name="hugo alberto lozano" userId="ba65b2a853e6c39b" providerId="LiveId" clId="{BFA6B2E0-6FF1-47FC-A9B2-5053E1C07AFA}" dt="2026-02-24T15:35:15.457" v="4599" actId="1035"/>
          <ac:spMkLst>
            <pc:docMk/>
            <pc:sldMk cId="0" sldId="270"/>
            <ac:spMk id="182" creationId="{00000000-0000-0000-0000-000000000000}"/>
          </ac:spMkLst>
        </pc:spChg>
        <pc:picChg chg="mod">
          <ac:chgData name="hugo alberto lozano" userId="ba65b2a853e6c39b" providerId="LiveId" clId="{BFA6B2E0-6FF1-47FC-A9B2-5053E1C07AFA}" dt="2026-02-24T15:34:37.373" v="4586" actId="14100"/>
          <ac:picMkLst>
            <pc:docMk/>
            <pc:sldMk cId="0" sldId="270"/>
            <ac:picMk id="179" creationId="{00000000-0000-0000-0000-000000000000}"/>
          </ac:picMkLst>
        </pc:picChg>
      </pc:sldChg>
      <pc:sldChg chg="modSp mod">
        <pc:chgData name="hugo alberto lozano" userId="ba65b2a853e6c39b" providerId="LiveId" clId="{BFA6B2E0-6FF1-47FC-A9B2-5053E1C07AFA}" dt="2026-02-25T12:11:12.706" v="4915" actId="20577"/>
        <pc:sldMkLst>
          <pc:docMk/>
          <pc:sldMk cId="0" sldId="271"/>
        </pc:sldMkLst>
        <pc:spChg chg="mod">
          <ac:chgData name="hugo alberto lozano" userId="ba65b2a853e6c39b" providerId="LiveId" clId="{BFA6B2E0-6FF1-47FC-A9B2-5053E1C07AFA}" dt="2026-02-25T12:11:12.706" v="4915" actId="20577"/>
          <ac:spMkLst>
            <pc:docMk/>
            <pc:sldMk cId="0" sldId="271"/>
            <ac:spMk id="191" creationId="{00000000-0000-0000-0000-000000000000}"/>
          </ac:spMkLst>
        </pc:spChg>
      </pc:sldChg>
      <pc:sldChg chg="modSp mod">
        <pc:chgData name="hugo alberto lozano" userId="ba65b2a853e6c39b" providerId="LiveId" clId="{BFA6B2E0-6FF1-47FC-A9B2-5053E1C07AFA}" dt="2026-02-25T12:19:51.726" v="5814" actId="14100"/>
        <pc:sldMkLst>
          <pc:docMk/>
          <pc:sldMk cId="0" sldId="272"/>
        </pc:sldMkLst>
        <pc:spChg chg="mod">
          <ac:chgData name="hugo alberto lozano" userId="ba65b2a853e6c39b" providerId="LiveId" clId="{BFA6B2E0-6FF1-47FC-A9B2-5053E1C07AFA}" dt="2026-02-25T12:19:29.325" v="5747" actId="207"/>
          <ac:spMkLst>
            <pc:docMk/>
            <pc:sldMk cId="0" sldId="272"/>
            <ac:spMk id="200" creationId="{00000000-0000-0000-0000-000000000000}"/>
          </ac:spMkLst>
        </pc:spChg>
        <pc:picChg chg="mod">
          <ac:chgData name="hugo alberto lozano" userId="ba65b2a853e6c39b" providerId="LiveId" clId="{BFA6B2E0-6FF1-47FC-A9B2-5053E1C07AFA}" dt="2026-02-25T12:19:51.726" v="5814" actId="14100"/>
          <ac:picMkLst>
            <pc:docMk/>
            <pc:sldMk cId="0" sldId="272"/>
            <ac:picMk id="197" creationId="{00000000-0000-0000-0000-000000000000}"/>
          </ac:picMkLst>
        </pc:picChg>
      </pc:sldChg>
      <pc:sldChg chg="modSp mod">
        <pc:chgData name="hugo alberto lozano" userId="ba65b2a853e6c39b" providerId="LiveId" clId="{BFA6B2E0-6FF1-47FC-A9B2-5053E1C07AFA}" dt="2026-02-25T12:23:39.863" v="6275" actId="20577"/>
        <pc:sldMkLst>
          <pc:docMk/>
          <pc:sldMk cId="0" sldId="273"/>
        </pc:sldMkLst>
        <pc:spChg chg="mod">
          <ac:chgData name="hugo alberto lozano" userId="ba65b2a853e6c39b" providerId="LiveId" clId="{BFA6B2E0-6FF1-47FC-A9B2-5053E1C07AFA}" dt="2026-02-25T12:23:39.863" v="6275" actId="20577"/>
          <ac:spMkLst>
            <pc:docMk/>
            <pc:sldMk cId="0" sldId="273"/>
            <ac:spMk id="209" creationId="{00000000-0000-0000-0000-000000000000}"/>
          </ac:spMkLst>
        </pc:spChg>
      </pc:sldChg>
      <pc:sldChg chg="modSp mod ord">
        <pc:chgData name="hugo alberto lozano" userId="ba65b2a853e6c39b" providerId="LiveId" clId="{BFA6B2E0-6FF1-47FC-A9B2-5053E1C07AFA}" dt="2026-02-25T12:34:51.764" v="7305"/>
        <pc:sldMkLst>
          <pc:docMk/>
          <pc:sldMk cId="0" sldId="274"/>
        </pc:sldMkLst>
        <pc:spChg chg="mod">
          <ac:chgData name="hugo alberto lozano" userId="ba65b2a853e6c39b" providerId="LiveId" clId="{BFA6B2E0-6FF1-47FC-A9B2-5053E1C07AFA}" dt="2026-02-25T12:25:57.828" v="6276" actId="6549"/>
          <ac:spMkLst>
            <pc:docMk/>
            <pc:sldMk cId="0" sldId="274"/>
            <ac:spMk id="218" creationId="{00000000-0000-0000-0000-000000000000}"/>
          </ac:spMkLst>
        </pc:spChg>
      </pc:sldChg>
      <pc:sldChg chg="del">
        <pc:chgData name="hugo alberto lozano" userId="ba65b2a853e6c39b" providerId="LiveId" clId="{BFA6B2E0-6FF1-47FC-A9B2-5053E1C07AFA}" dt="2026-02-25T12:26:47.898" v="6277" actId="47"/>
        <pc:sldMkLst>
          <pc:docMk/>
          <pc:sldMk cId="0" sldId="275"/>
        </pc:sldMkLst>
      </pc:sldChg>
      <pc:sldChg chg="modSp mod">
        <pc:chgData name="hugo alberto lozano" userId="ba65b2a853e6c39b" providerId="LiveId" clId="{BFA6B2E0-6FF1-47FC-A9B2-5053E1C07AFA}" dt="2026-02-25T12:34:29.419" v="7248" actId="20577"/>
        <pc:sldMkLst>
          <pc:docMk/>
          <pc:sldMk cId="0" sldId="276"/>
        </pc:sldMkLst>
        <pc:spChg chg="mod">
          <ac:chgData name="hugo alberto lozano" userId="ba65b2a853e6c39b" providerId="LiveId" clId="{BFA6B2E0-6FF1-47FC-A9B2-5053E1C07AFA}" dt="2026-02-25T12:34:29.419" v="7248" actId="20577"/>
          <ac:spMkLst>
            <pc:docMk/>
            <pc:sldMk cId="0" sldId="276"/>
            <ac:spMk id="236" creationId="{00000000-0000-0000-0000-000000000000}"/>
          </ac:spMkLst>
        </pc:spChg>
        <pc:picChg chg="mod">
          <ac:chgData name="hugo alberto lozano" userId="ba65b2a853e6c39b" providerId="LiveId" clId="{BFA6B2E0-6FF1-47FC-A9B2-5053E1C07AFA}" dt="2026-02-25T12:34:01.090" v="7122" actId="1038"/>
          <ac:picMkLst>
            <pc:docMk/>
            <pc:sldMk cId="0" sldId="276"/>
            <ac:picMk id="233" creationId="{00000000-0000-0000-0000-000000000000}"/>
          </ac:picMkLst>
        </pc:picChg>
      </pc:sldChg>
      <pc:sldChg chg="modSp mod">
        <pc:chgData name="hugo alberto lozano" userId="ba65b2a853e6c39b" providerId="LiveId" clId="{BFA6B2E0-6FF1-47FC-A9B2-5053E1C07AFA}" dt="2026-02-25T12:34:46.160" v="7303" actId="1035"/>
        <pc:sldMkLst>
          <pc:docMk/>
          <pc:sldMk cId="3662337587" sldId="277"/>
        </pc:sldMkLst>
        <pc:spChg chg="mod">
          <ac:chgData name="hugo alberto lozano" userId="ba65b2a853e6c39b" providerId="LiveId" clId="{BFA6B2E0-6FF1-47FC-A9B2-5053E1C07AFA}" dt="2026-02-25T12:34:46.160" v="7303" actId="1035"/>
          <ac:spMkLst>
            <pc:docMk/>
            <pc:sldMk cId="3662337587" sldId="277"/>
            <ac:spMk id="236" creationId="{00000000-0000-0000-0000-000000000000}"/>
          </ac:spMkLst>
        </pc:spChg>
        <pc:picChg chg="mod">
          <ac:chgData name="hugo alberto lozano" userId="ba65b2a853e6c39b" providerId="LiveId" clId="{BFA6B2E0-6FF1-47FC-A9B2-5053E1C07AFA}" dt="2026-02-25T12:34:36.952" v="7249" actId="1037"/>
          <ac:picMkLst>
            <pc:docMk/>
            <pc:sldMk cId="3662337587" sldId="277"/>
            <ac:picMk id="232" creationId="{00000000-0000-0000-0000-000000000000}"/>
          </ac:picMkLst>
        </pc:picChg>
        <pc:picChg chg="mod">
          <ac:chgData name="hugo alberto lozano" userId="ba65b2a853e6c39b" providerId="LiveId" clId="{BFA6B2E0-6FF1-47FC-A9B2-5053E1C07AFA}" dt="2026-02-25T12:33:51.861" v="7075" actId="1038"/>
          <ac:picMkLst>
            <pc:docMk/>
            <pc:sldMk cId="3662337587" sldId="277"/>
            <ac:picMk id="233" creationId="{00000000-0000-0000-0000-000000000000}"/>
          </ac:picMkLst>
        </pc:picChg>
      </pc:sldChg>
      <pc:sldChg chg="new del">
        <pc:chgData name="hugo alberto lozano" userId="ba65b2a853e6c39b" providerId="LiveId" clId="{BFA6B2E0-6FF1-47FC-A9B2-5053E1C07AFA}" dt="2026-02-24T14:31:46.214" v="830" actId="47"/>
        <pc:sldMkLst>
          <pc:docMk/>
          <pc:sldMk cId="2078882399" sldId="278"/>
        </pc:sldMkLst>
      </pc:sldChg>
      <pc:sldChg chg="addSp delSp modSp add mod">
        <pc:chgData name="hugo alberto lozano" userId="ba65b2a853e6c39b" providerId="LiveId" clId="{BFA6B2E0-6FF1-47FC-A9B2-5053E1C07AFA}" dt="2026-02-25T12:38:51.581" v="7422" actId="313"/>
        <pc:sldMkLst>
          <pc:docMk/>
          <pc:sldMk cId="3574814046" sldId="278"/>
        </pc:sldMkLst>
        <pc:spChg chg="add mod">
          <ac:chgData name="hugo alberto lozano" userId="ba65b2a853e6c39b" providerId="LiveId" clId="{BFA6B2E0-6FF1-47FC-A9B2-5053E1C07AFA}" dt="2026-02-25T12:38:51.581" v="7422" actId="313"/>
          <ac:spMkLst>
            <pc:docMk/>
            <pc:sldMk cId="3574814046" sldId="278"/>
            <ac:spMk id="3" creationId="{99DE8CE4-9E6E-3C6C-9E66-3C3D994DA1F9}"/>
          </ac:spMkLst>
        </pc:spChg>
        <pc:spChg chg="del mod">
          <ac:chgData name="hugo alberto lozano" userId="ba65b2a853e6c39b" providerId="LiveId" clId="{BFA6B2E0-6FF1-47FC-A9B2-5053E1C07AFA}" dt="2026-02-24T15:10:02.014" v="2170"/>
          <ac:spMkLst>
            <pc:docMk/>
            <pc:sldMk cId="3574814046" sldId="278"/>
            <ac:spMk id="236" creationId="{5CC73425-DA6B-C21B-F515-2FA5D11EA248}"/>
          </ac:spMkLst>
        </pc:spChg>
        <pc:picChg chg="mod">
          <ac:chgData name="hugo alberto lozano" userId="ba65b2a853e6c39b" providerId="LiveId" clId="{BFA6B2E0-6FF1-47FC-A9B2-5053E1C07AFA}" dt="2026-02-24T15:11:28.067" v="2240" actId="1038"/>
          <ac:picMkLst>
            <pc:docMk/>
            <pc:sldMk cId="3574814046" sldId="278"/>
            <ac:picMk id="233" creationId="{53948C4F-865E-7FCE-9406-4952C8ABA71F}"/>
          </ac:picMkLst>
        </pc:picChg>
      </pc:sldChg>
      <pc:sldChg chg="addSp delSp modSp add mod">
        <pc:chgData name="hugo alberto lozano" userId="ba65b2a853e6c39b" providerId="LiveId" clId="{BFA6B2E0-6FF1-47FC-A9B2-5053E1C07AFA}" dt="2026-02-25T12:41:30.301" v="7565" actId="1036"/>
        <pc:sldMkLst>
          <pc:docMk/>
          <pc:sldMk cId="3929106764" sldId="279"/>
        </pc:sldMkLst>
        <pc:spChg chg="del mod">
          <ac:chgData name="hugo alberto lozano" userId="ba65b2a853e6c39b" providerId="LiveId" clId="{BFA6B2E0-6FF1-47FC-A9B2-5053E1C07AFA}" dt="2026-02-24T15:10:55.138" v="2176"/>
          <ac:spMkLst>
            <pc:docMk/>
            <pc:sldMk cId="3929106764" sldId="279"/>
            <ac:spMk id="3" creationId="{A163D911-28B2-FB00-CAF8-A0CD984E582D}"/>
          </ac:spMkLst>
        </pc:spChg>
        <pc:spChg chg="add mod">
          <ac:chgData name="hugo alberto lozano" userId="ba65b2a853e6c39b" providerId="LiveId" clId="{BFA6B2E0-6FF1-47FC-A9B2-5053E1C07AFA}" dt="2026-02-25T12:41:30.301" v="7565" actId="1036"/>
          <ac:spMkLst>
            <pc:docMk/>
            <pc:sldMk cId="3929106764" sldId="279"/>
            <ac:spMk id="4" creationId="{7266EC50-EF86-5516-EBFD-F375AF9A0DDE}"/>
          </ac:spMkLst>
        </pc:spChg>
        <pc:picChg chg="mod">
          <ac:chgData name="hugo alberto lozano" userId="ba65b2a853e6c39b" providerId="LiveId" clId="{BFA6B2E0-6FF1-47FC-A9B2-5053E1C07AFA}" dt="2026-02-24T15:16:53.156" v="2777" actId="1037"/>
          <ac:picMkLst>
            <pc:docMk/>
            <pc:sldMk cId="3929106764" sldId="279"/>
            <ac:picMk id="233" creationId="{E8CDA579-CACB-034B-3EF2-70F9EE6DD126}"/>
          </ac:picMkLst>
        </pc:picChg>
      </pc:sldChg>
      <pc:sldChg chg="add ord">
        <pc:chgData name="hugo alberto lozano" userId="ba65b2a853e6c39b" providerId="LiveId" clId="{BFA6B2E0-6FF1-47FC-A9B2-5053E1C07AFA}" dt="2026-02-25T12:35:28.665" v="7309"/>
        <pc:sldMkLst>
          <pc:docMk/>
          <pc:sldMk cId="578787159" sldId="280"/>
        </pc:sldMkLst>
      </pc:sldChg>
      <pc:sldChg chg="add ord">
        <pc:chgData name="hugo alberto lozano" userId="ba65b2a853e6c39b" providerId="LiveId" clId="{BFA6B2E0-6FF1-47FC-A9B2-5053E1C07AFA}" dt="2026-02-25T12:35:18.028" v="7307"/>
        <pc:sldMkLst>
          <pc:docMk/>
          <pc:sldMk cId="934926886"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494231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4787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15872b230c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g215872b230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Tree>
    <p:extLst>
      <p:ext uri="{BB962C8B-B14F-4D97-AF65-F5344CB8AC3E}">
        <p14:creationId xmlns:p14="http://schemas.microsoft.com/office/powerpoint/2010/main" val="605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Tree>
    <p:extLst>
      <p:ext uri="{BB962C8B-B14F-4D97-AF65-F5344CB8AC3E}">
        <p14:creationId xmlns:p14="http://schemas.microsoft.com/office/powerpoint/2010/main" val="2207731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2071a07a9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22071a07a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Tree>
    <p:extLst>
      <p:ext uri="{BB962C8B-B14F-4D97-AF65-F5344CB8AC3E}">
        <p14:creationId xmlns:p14="http://schemas.microsoft.com/office/powerpoint/2010/main" val="3529195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Tree>
    <p:extLst>
      <p:ext uri="{BB962C8B-B14F-4D97-AF65-F5344CB8AC3E}">
        <p14:creationId xmlns:p14="http://schemas.microsoft.com/office/powerpoint/2010/main" val="1512409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15872b230c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g215872b230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Tree>
    <p:extLst>
      <p:ext uri="{BB962C8B-B14F-4D97-AF65-F5344CB8AC3E}">
        <p14:creationId xmlns:p14="http://schemas.microsoft.com/office/powerpoint/2010/main" val="393872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Tree>
    <p:extLst>
      <p:ext uri="{BB962C8B-B14F-4D97-AF65-F5344CB8AC3E}">
        <p14:creationId xmlns:p14="http://schemas.microsoft.com/office/powerpoint/2010/main" val="253748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2071a07a9c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g22071a07a9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Tree>
    <p:extLst>
      <p:ext uri="{BB962C8B-B14F-4D97-AF65-F5344CB8AC3E}">
        <p14:creationId xmlns:p14="http://schemas.microsoft.com/office/powerpoint/2010/main" val="821486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Tree>
    <p:extLst>
      <p:ext uri="{BB962C8B-B14F-4D97-AF65-F5344CB8AC3E}">
        <p14:creationId xmlns:p14="http://schemas.microsoft.com/office/powerpoint/2010/main" val="2516525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Tree>
    <p:extLst>
      <p:ext uri="{BB962C8B-B14F-4D97-AF65-F5344CB8AC3E}">
        <p14:creationId xmlns:p14="http://schemas.microsoft.com/office/powerpoint/2010/main" val="2026715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Tree>
    <p:extLst>
      <p:ext uri="{BB962C8B-B14F-4D97-AF65-F5344CB8AC3E}">
        <p14:creationId xmlns:p14="http://schemas.microsoft.com/office/powerpoint/2010/main" val="409938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 name="Google Shape;4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Tree>
    <p:extLst>
      <p:ext uri="{BB962C8B-B14F-4D97-AF65-F5344CB8AC3E}">
        <p14:creationId xmlns:p14="http://schemas.microsoft.com/office/powerpoint/2010/main" val="43189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3097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15872b230c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g215872b230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Tree>
    <p:extLst>
      <p:ext uri="{BB962C8B-B14F-4D97-AF65-F5344CB8AC3E}">
        <p14:creationId xmlns:p14="http://schemas.microsoft.com/office/powerpoint/2010/main" val="23500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20704d86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
        <p:nvSpPr>
          <p:cNvPr id="85" name="Google Shape;85;g220704d860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62770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11189889-410A-286B-E30C-07CB4CC40E5C}"/>
            </a:ext>
          </a:extLst>
        </p:cNvPr>
        <p:cNvGrpSpPr/>
        <p:nvPr/>
      </p:nvGrpSpPr>
      <p:grpSpPr>
        <a:xfrm>
          <a:off x="0" y="0"/>
          <a:ext cx="0" cy="0"/>
          <a:chOff x="0" y="0"/>
          <a:chExt cx="0" cy="0"/>
        </a:xfrm>
      </p:grpSpPr>
      <p:sp>
        <p:nvSpPr>
          <p:cNvPr id="229" name="Google Shape;229;p11:notes">
            <a:extLst>
              <a:ext uri="{FF2B5EF4-FFF2-40B4-BE49-F238E27FC236}">
                <a16:creationId xmlns:a16="http://schemas.microsoft.com/office/drawing/2014/main" id="{E59440F2-B13C-C490-7F27-080C3F21881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11:notes">
            <a:extLst>
              <a:ext uri="{FF2B5EF4-FFF2-40B4-BE49-F238E27FC236}">
                <a16:creationId xmlns:a16="http://schemas.microsoft.com/office/drawing/2014/main" id="{4388B01D-A6BD-00AA-B53C-4CC1FAA570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Tree>
    <p:extLst>
      <p:ext uri="{BB962C8B-B14F-4D97-AF65-F5344CB8AC3E}">
        <p14:creationId xmlns:p14="http://schemas.microsoft.com/office/powerpoint/2010/main" val="166957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15872b230c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g215872b230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Tree>
    <p:extLst>
      <p:ext uri="{BB962C8B-B14F-4D97-AF65-F5344CB8AC3E}">
        <p14:creationId xmlns:p14="http://schemas.microsoft.com/office/powerpoint/2010/main" val="390481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84E71813-6219-AECF-9D06-2EE5CFF1DC42}"/>
            </a:ext>
          </a:extLst>
        </p:cNvPr>
        <p:cNvGrpSpPr/>
        <p:nvPr/>
      </p:nvGrpSpPr>
      <p:grpSpPr>
        <a:xfrm>
          <a:off x="0" y="0"/>
          <a:ext cx="0" cy="0"/>
          <a:chOff x="0" y="0"/>
          <a:chExt cx="0" cy="0"/>
        </a:xfrm>
      </p:grpSpPr>
      <p:sp>
        <p:nvSpPr>
          <p:cNvPr id="229" name="Google Shape;229;p11:notes">
            <a:extLst>
              <a:ext uri="{FF2B5EF4-FFF2-40B4-BE49-F238E27FC236}">
                <a16:creationId xmlns:a16="http://schemas.microsoft.com/office/drawing/2014/main" id="{57C75AFC-7C80-3CCE-AECA-C4B5AD1D5A0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11:notes">
            <a:extLst>
              <a:ext uri="{FF2B5EF4-FFF2-40B4-BE49-F238E27FC236}">
                <a16:creationId xmlns:a16="http://schemas.microsoft.com/office/drawing/2014/main" id="{5A5EE772-581E-1FB0-ABF6-043EC4BEFC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Tree>
    <p:extLst>
      <p:ext uri="{BB962C8B-B14F-4D97-AF65-F5344CB8AC3E}">
        <p14:creationId xmlns:p14="http://schemas.microsoft.com/office/powerpoint/2010/main" val="3850650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15872b230c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g215872b230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s-CO"/>
          </a:p>
        </p:txBody>
      </p:sp>
    </p:spTree>
    <p:extLst>
      <p:ext uri="{BB962C8B-B14F-4D97-AF65-F5344CB8AC3E}">
        <p14:creationId xmlns:p14="http://schemas.microsoft.com/office/powerpoint/2010/main" val="405489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
        <p:cNvGrpSpPr/>
        <p:nvPr/>
      </p:nvGrpSpPr>
      <p:grpSpPr>
        <a:xfrm>
          <a:off x="0" y="0"/>
          <a:ext cx="0" cy="0"/>
          <a:chOff x="0" y="0"/>
          <a:chExt cx="0" cy="0"/>
        </a:xfrm>
      </p:grpSpPr>
      <p:sp>
        <p:nvSpPr>
          <p:cNvPr id="14" name="Google Shape;14;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5" name="Google Shape;15;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
        <p:cNvGrpSpPr/>
        <p:nvPr/>
      </p:nvGrpSpPr>
      <p:grpSpPr>
        <a:xfrm>
          <a:off x="0" y="0"/>
          <a:ext cx="0" cy="0"/>
          <a:chOff x="0" y="0"/>
          <a:chExt cx="0" cy="0"/>
        </a:xfrm>
      </p:grpSpPr>
      <p:sp>
        <p:nvSpPr>
          <p:cNvPr id="17" name="Google Shape;17;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9" name="Google Shape;19;p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 name="Google Shape;20;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
        <p:cNvGrpSpPr/>
        <p:nvPr/>
      </p:nvGrpSpPr>
      <p:grpSpPr>
        <a:xfrm>
          <a:off x="0" y="0"/>
          <a:ext cx="0" cy="0"/>
          <a:chOff x="0" y="0"/>
          <a:chExt cx="0" cy="0"/>
        </a:xfrm>
      </p:grpSpPr>
      <p:sp>
        <p:nvSpPr>
          <p:cNvPr id="23" name="Google Shape;23;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4" name="Google Shape;2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
        <p:cNvGrpSpPr/>
        <p:nvPr/>
      </p:nvGrpSpPr>
      <p:grpSpPr>
        <a:xfrm>
          <a:off x="0" y="0"/>
          <a:ext cx="0" cy="0"/>
          <a:chOff x="0" y="0"/>
          <a:chExt cx="0" cy="0"/>
        </a:xfrm>
      </p:grpSpPr>
      <p:sp>
        <p:nvSpPr>
          <p:cNvPr id="26" name="Google Shape;26;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7" name="Google Shape;27;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8" name="Google Shape;2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pic>
        <p:nvPicPr>
          <p:cNvPr id="35" name="Google Shape;35;p1"/>
          <p:cNvPicPr preferRelativeResize="0"/>
          <p:nvPr/>
        </p:nvPicPr>
        <p:blipFill rotWithShape="1">
          <a:blip r:embed="rId3">
            <a:alphaModFix/>
          </a:blip>
          <a:srcRect l="29674" t="68185" r="-803" b="-1301"/>
          <a:stretch/>
        </p:blipFill>
        <p:spPr>
          <a:xfrm>
            <a:off x="102875" y="129483"/>
            <a:ext cx="8876200" cy="4959699"/>
          </a:xfrm>
          <a:prstGeom prst="rect">
            <a:avLst/>
          </a:prstGeom>
          <a:noFill/>
          <a:ln>
            <a:noFill/>
          </a:ln>
        </p:spPr>
      </p:pic>
      <p:pic>
        <p:nvPicPr>
          <p:cNvPr id="36" name="Google Shape;36;p1"/>
          <p:cNvPicPr preferRelativeResize="0"/>
          <p:nvPr/>
        </p:nvPicPr>
        <p:blipFill rotWithShape="1">
          <a:blip r:embed="rId4">
            <a:alphaModFix/>
          </a:blip>
          <a:srcRect/>
          <a:stretch/>
        </p:blipFill>
        <p:spPr>
          <a:xfrm>
            <a:off x="6490525" y="833426"/>
            <a:ext cx="2046677" cy="3315575"/>
          </a:xfrm>
          <a:prstGeom prst="rect">
            <a:avLst/>
          </a:prstGeom>
          <a:noFill/>
          <a:ln>
            <a:noFill/>
          </a:ln>
        </p:spPr>
      </p:pic>
      <p:pic>
        <p:nvPicPr>
          <p:cNvPr id="37" name="Google Shape;37;p1"/>
          <p:cNvPicPr preferRelativeResize="0"/>
          <p:nvPr/>
        </p:nvPicPr>
        <p:blipFill rotWithShape="1">
          <a:blip r:embed="rId5">
            <a:alphaModFix/>
          </a:blip>
          <a:srcRect/>
          <a:stretch/>
        </p:blipFill>
        <p:spPr>
          <a:xfrm>
            <a:off x="302900" y="1352550"/>
            <a:ext cx="1387100" cy="3315575"/>
          </a:xfrm>
          <a:prstGeom prst="rect">
            <a:avLst/>
          </a:prstGeom>
          <a:noFill/>
          <a:ln>
            <a:noFill/>
          </a:ln>
        </p:spPr>
      </p:pic>
      <p:pic>
        <p:nvPicPr>
          <p:cNvPr id="38" name="Google Shape;38;p1"/>
          <p:cNvPicPr preferRelativeResize="0"/>
          <p:nvPr/>
        </p:nvPicPr>
        <p:blipFill rotWithShape="1">
          <a:blip r:embed="rId6">
            <a:alphaModFix/>
          </a:blip>
          <a:srcRect/>
          <a:stretch/>
        </p:blipFill>
        <p:spPr>
          <a:xfrm>
            <a:off x="135078" y="114300"/>
            <a:ext cx="981800" cy="1078900"/>
          </a:xfrm>
          <a:prstGeom prst="rect">
            <a:avLst/>
          </a:prstGeom>
          <a:noFill/>
          <a:ln>
            <a:noFill/>
          </a:ln>
        </p:spPr>
      </p:pic>
      <p:sp>
        <p:nvSpPr>
          <p:cNvPr id="39" name="Google Shape;39;p1"/>
          <p:cNvSpPr txBox="1"/>
          <p:nvPr/>
        </p:nvSpPr>
        <p:spPr>
          <a:xfrm>
            <a:off x="886363" y="1072162"/>
            <a:ext cx="5921162" cy="253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CO" sz="2400" b="1" i="0" u="none" strike="noStrike" cap="none" dirty="0">
                <a:solidFill>
                  <a:schemeClr val="lt1"/>
                </a:solidFill>
                <a:latin typeface="Calibri"/>
                <a:ea typeface="Calibri"/>
                <a:cs typeface="Calibri"/>
                <a:sym typeface="Calibri"/>
              </a:rPr>
              <a:t>RENDICIÒN DE CUENTAS</a:t>
            </a:r>
          </a:p>
          <a:p>
            <a:pPr marL="0" marR="0" lvl="0" indent="0" algn="ctr" rtl="0">
              <a:lnSpc>
                <a:spcPct val="100000"/>
              </a:lnSpc>
              <a:spcBef>
                <a:spcPts val="0"/>
              </a:spcBef>
              <a:spcAft>
                <a:spcPts val="0"/>
              </a:spcAft>
              <a:buClr>
                <a:srgbClr val="000000"/>
              </a:buClr>
              <a:buSzPts val="2400"/>
              <a:buFont typeface="Arial"/>
              <a:buNone/>
            </a:pPr>
            <a:r>
              <a:rPr lang="es-CO" sz="2400" b="1" dirty="0">
                <a:solidFill>
                  <a:schemeClr val="lt1"/>
                </a:solidFill>
                <a:latin typeface="Calibri"/>
                <a:ea typeface="Calibri"/>
                <a:cs typeface="Calibri"/>
                <a:sym typeface="Calibri"/>
              </a:rPr>
              <a:t>Final 2025</a:t>
            </a:r>
            <a:endParaRPr sz="2400" b="1"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s-CO" sz="2400" b="1" i="0" u="none" strike="noStrike" cap="none" dirty="0">
                <a:solidFill>
                  <a:schemeClr val="lt1"/>
                </a:solidFill>
                <a:latin typeface="Calibri"/>
                <a:ea typeface="Calibri"/>
                <a:cs typeface="Calibri"/>
                <a:sym typeface="Calibri"/>
              </a:rPr>
              <a:t>GESTIÒN DIRECTIVA</a:t>
            </a:r>
            <a:endParaRPr dirty="0"/>
          </a:p>
          <a:p>
            <a:pPr marL="0" marR="0" lvl="0" indent="0" algn="ctr" rtl="0">
              <a:lnSpc>
                <a:spcPct val="100000"/>
              </a:lnSpc>
              <a:spcBef>
                <a:spcPts val="0"/>
              </a:spcBef>
              <a:spcAft>
                <a:spcPts val="0"/>
              </a:spcAft>
              <a:buClr>
                <a:srgbClr val="000000"/>
              </a:buClr>
              <a:buSzPts val="2400"/>
              <a:buFont typeface="Arial"/>
              <a:buNone/>
            </a:pPr>
            <a:endParaRPr lang="es-CO" sz="2400" b="1" i="0" u="none" strike="noStrike" cap="none"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s-CO" sz="2400" b="1" i="0" u="none" strike="noStrike" cap="none" dirty="0">
                <a:solidFill>
                  <a:schemeClr val="lt1"/>
                </a:solidFill>
                <a:latin typeface="Calibri"/>
                <a:ea typeface="Calibri"/>
                <a:cs typeface="Calibri"/>
                <a:sym typeface="Calibri"/>
              </a:rPr>
              <a:t>HUGO A. LOZANO - RECTOR</a:t>
            </a:r>
            <a:endParaRPr sz="2400" b="1" i="0" u="none" strike="noStrike" cap="none" dirty="0">
              <a:solidFill>
                <a:schemeClr val="lt1"/>
              </a:solidFill>
              <a:latin typeface="Calibri"/>
              <a:ea typeface="Calibri"/>
              <a:cs typeface="Calibri"/>
              <a:sym typeface="Calibri"/>
            </a:endParaRPr>
          </a:p>
        </p:txBody>
      </p:sp>
      <p:sp>
        <p:nvSpPr>
          <p:cNvPr id="40" name="Google Shape;40;p1"/>
          <p:cNvSpPr txBox="1"/>
          <p:nvPr/>
        </p:nvSpPr>
        <p:spPr>
          <a:xfrm>
            <a:off x="5688937" y="4372905"/>
            <a:ext cx="3649851"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O" sz="1400" b="1" i="0" u="none" strike="noStrike" cap="none" dirty="0">
                <a:solidFill>
                  <a:schemeClr val="bg1"/>
                </a:solidFill>
                <a:latin typeface="Calibri"/>
                <a:ea typeface="Calibri"/>
                <a:cs typeface="Calibri"/>
                <a:sym typeface="Calibri"/>
              </a:rPr>
              <a:t>14 Febrero 2025</a:t>
            </a:r>
            <a:r>
              <a:rPr lang="es-CO" sz="1400" b="1" i="0" u="none" strike="noStrike" cap="none" dirty="0">
                <a:solidFill>
                  <a:srgbClr val="000000"/>
                </a:solidFill>
                <a:latin typeface="Calibri"/>
                <a:ea typeface="Calibri"/>
                <a:cs typeface="Calibri"/>
                <a:sym typeface="Calibri"/>
              </a:rPr>
              <a:t>.</a:t>
            </a:r>
            <a:endParaRPr sz="140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g215872b230c_0_22"/>
          <p:cNvPicPr preferRelativeResize="0"/>
          <p:nvPr/>
        </p:nvPicPr>
        <p:blipFill rotWithShape="1">
          <a:blip r:embed="rId3">
            <a:alphaModFix/>
          </a:blip>
          <a:srcRect t="-1180" b="1180"/>
          <a:stretch/>
        </p:blipFill>
        <p:spPr>
          <a:xfrm>
            <a:off x="76200" y="1"/>
            <a:ext cx="9064525" cy="5094601"/>
          </a:xfrm>
          <a:prstGeom prst="rect">
            <a:avLst/>
          </a:prstGeom>
          <a:noFill/>
          <a:ln>
            <a:noFill/>
          </a:ln>
        </p:spPr>
      </p:pic>
      <p:pic>
        <p:nvPicPr>
          <p:cNvPr id="125" name="Google Shape;125;g215872b230c_0_22"/>
          <p:cNvPicPr preferRelativeResize="0"/>
          <p:nvPr/>
        </p:nvPicPr>
        <p:blipFill rotWithShape="1">
          <a:blip r:embed="rId4">
            <a:alphaModFix/>
          </a:blip>
          <a:srcRect/>
          <a:stretch/>
        </p:blipFill>
        <p:spPr>
          <a:xfrm>
            <a:off x="219075" y="1271056"/>
            <a:ext cx="981800" cy="3812025"/>
          </a:xfrm>
          <a:prstGeom prst="rect">
            <a:avLst/>
          </a:prstGeom>
          <a:noFill/>
          <a:ln>
            <a:noFill/>
          </a:ln>
        </p:spPr>
      </p:pic>
      <p:pic>
        <p:nvPicPr>
          <p:cNvPr id="126" name="Google Shape;126;g215872b230c_0_22"/>
          <p:cNvPicPr preferRelativeResize="0"/>
          <p:nvPr/>
        </p:nvPicPr>
        <p:blipFill rotWithShape="1">
          <a:blip r:embed="rId5">
            <a:alphaModFix/>
          </a:blip>
          <a:srcRect/>
          <a:stretch/>
        </p:blipFill>
        <p:spPr>
          <a:xfrm>
            <a:off x="-17322" y="38100"/>
            <a:ext cx="981800" cy="1078900"/>
          </a:xfrm>
          <a:prstGeom prst="rect">
            <a:avLst/>
          </a:prstGeom>
          <a:noFill/>
          <a:ln>
            <a:noFill/>
          </a:ln>
        </p:spPr>
      </p:pic>
      <p:pic>
        <p:nvPicPr>
          <p:cNvPr id="127" name="Google Shape;127;g215872b230c_0_22"/>
          <p:cNvPicPr preferRelativeResize="0"/>
          <p:nvPr/>
        </p:nvPicPr>
        <p:blipFill rotWithShape="1">
          <a:blip r:embed="rId6">
            <a:alphaModFix/>
          </a:blip>
          <a:srcRect/>
          <a:stretch/>
        </p:blipFill>
        <p:spPr>
          <a:xfrm>
            <a:off x="8378536" y="4125195"/>
            <a:ext cx="692066" cy="1031725"/>
          </a:xfrm>
          <a:prstGeom prst="rect">
            <a:avLst/>
          </a:prstGeom>
          <a:noFill/>
          <a:ln>
            <a:noFill/>
          </a:ln>
        </p:spPr>
      </p:pic>
      <p:sp>
        <p:nvSpPr>
          <p:cNvPr id="128" name="Google Shape;128;g215872b230c_0_22"/>
          <p:cNvSpPr/>
          <p:nvPr/>
        </p:nvSpPr>
        <p:spPr>
          <a:xfrm>
            <a:off x="1200874" y="38100"/>
            <a:ext cx="7594413" cy="503210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CO" sz="2000" b="1" i="0" u="none" strike="noStrike" cap="none" dirty="0">
                <a:solidFill>
                  <a:schemeClr val="lt1"/>
                </a:solidFill>
                <a:latin typeface="Calibri"/>
                <a:ea typeface="Calibri"/>
                <a:cs typeface="Calibri"/>
                <a:sym typeface="Calibri"/>
              </a:rPr>
              <a:t>PROCESO 2: Gobierno Escolar</a:t>
            </a:r>
            <a:endParaRPr sz="2000" b="1" i="0" u="none" strike="noStrike" cap="none" dirty="0">
              <a:solidFill>
                <a:schemeClr val="lt1"/>
              </a:solidFill>
              <a:latin typeface="Calibri"/>
              <a:ea typeface="Calibri"/>
              <a:cs typeface="Calibri"/>
              <a:sym typeface="Calibri"/>
            </a:endParaRPr>
          </a:p>
          <a:p>
            <a:pPr marL="0" marR="0" lvl="0" indent="0" algn="just" rtl="0">
              <a:lnSpc>
                <a:spcPct val="107000"/>
              </a:lnSpc>
              <a:spcBef>
                <a:spcPts val="0"/>
              </a:spcBef>
              <a:spcAft>
                <a:spcPts val="0"/>
              </a:spcAft>
              <a:buNone/>
            </a:pPr>
            <a:r>
              <a:rPr lang="es-CO" sz="2000" b="1" i="0" u="none" strike="noStrike" cap="none" dirty="0">
                <a:solidFill>
                  <a:schemeClr val="lt1"/>
                </a:solidFill>
                <a:latin typeface="Calibri"/>
                <a:ea typeface="Calibri"/>
                <a:cs typeface="Calibri"/>
                <a:sym typeface="Calibri"/>
              </a:rPr>
              <a:t> DEFINICIÓN</a:t>
            </a:r>
            <a:endParaRPr sz="2000" b="1" i="0" u="none" strike="noStrike" cap="none" dirty="0">
              <a:solidFill>
                <a:schemeClr val="lt1"/>
              </a:solidFill>
              <a:latin typeface="Calibri"/>
              <a:ea typeface="Calibri"/>
              <a:cs typeface="Calibri"/>
              <a:sym typeface="Calibri"/>
            </a:endParaRPr>
          </a:p>
          <a:p>
            <a:pPr marL="0" marR="0" lvl="0" indent="0" algn="just" rtl="0">
              <a:lnSpc>
                <a:spcPct val="107000"/>
              </a:lnSpc>
              <a:spcBef>
                <a:spcPts val="0"/>
              </a:spcBef>
              <a:spcAft>
                <a:spcPts val="0"/>
              </a:spcAft>
              <a:buNone/>
            </a:pPr>
            <a:r>
              <a:rPr lang="es-CO" sz="2000" i="0" u="none" strike="noStrike" cap="none" dirty="0">
                <a:solidFill>
                  <a:schemeClr val="lt1"/>
                </a:solidFill>
                <a:latin typeface="Calibri"/>
                <a:ea typeface="Calibri"/>
                <a:cs typeface="Calibri"/>
                <a:sym typeface="Calibri"/>
              </a:rPr>
              <a:t>De acuerdo con la sección 5 correspondiente al Decreto 1075 de 2015, el gobierno escolar está constituido por el Consejo Directivo, el Consejo Académico y el Rector, cuenta con el apoyo a la gestión escolar de otros organismos para el desarrollo efectivo en el cumplimiento y alcance del propósito de formación desde su horizonte institucional. </a:t>
            </a:r>
            <a:endParaRPr sz="2000" i="0" u="none" strike="noStrike" cap="none" dirty="0">
              <a:solidFill>
                <a:schemeClr val="lt1"/>
              </a:solidFill>
              <a:latin typeface="Calibri"/>
              <a:ea typeface="Calibri"/>
              <a:cs typeface="Calibri"/>
              <a:sym typeface="Calibri"/>
            </a:endParaRPr>
          </a:p>
          <a:p>
            <a:pPr marL="0" marR="0" lvl="0" indent="0" algn="just" rtl="0">
              <a:lnSpc>
                <a:spcPct val="107000"/>
              </a:lnSpc>
              <a:spcBef>
                <a:spcPts val="0"/>
              </a:spcBef>
              <a:spcAft>
                <a:spcPts val="0"/>
              </a:spcAft>
              <a:buNone/>
            </a:pPr>
            <a:r>
              <a:rPr lang="es-CO" sz="2000" b="1" i="0" u="none" strike="noStrike" cap="none" dirty="0">
                <a:solidFill>
                  <a:schemeClr val="lt1"/>
                </a:solidFill>
                <a:latin typeface="Calibri"/>
                <a:ea typeface="Calibri"/>
                <a:cs typeface="Calibri"/>
                <a:sym typeface="Calibri"/>
              </a:rPr>
              <a:t> </a:t>
            </a:r>
            <a:endParaRPr sz="2000" b="1" i="0" u="none" strike="noStrike" cap="none" dirty="0">
              <a:solidFill>
                <a:schemeClr val="lt1"/>
              </a:solidFill>
              <a:latin typeface="Calibri"/>
              <a:ea typeface="Calibri"/>
              <a:cs typeface="Calibri"/>
              <a:sym typeface="Calibri"/>
            </a:endParaRPr>
          </a:p>
          <a:p>
            <a:pPr marL="0" marR="0" lvl="0" indent="0" algn="just" rtl="0">
              <a:lnSpc>
                <a:spcPct val="107000"/>
              </a:lnSpc>
              <a:spcBef>
                <a:spcPts val="0"/>
              </a:spcBef>
              <a:spcAft>
                <a:spcPts val="0"/>
              </a:spcAft>
              <a:buNone/>
            </a:pPr>
            <a:r>
              <a:rPr lang="es-CO" sz="2000" b="1" i="0" u="none" strike="noStrike" cap="none" dirty="0">
                <a:solidFill>
                  <a:schemeClr val="lt1"/>
                </a:solidFill>
                <a:latin typeface="Calibri"/>
                <a:ea typeface="Calibri"/>
                <a:cs typeface="Calibri"/>
                <a:sym typeface="Calibri"/>
              </a:rPr>
              <a:t>DESCRIPTOR</a:t>
            </a:r>
            <a:endParaRPr sz="2000" b="1" i="0" u="none" strike="noStrike" cap="none" dirty="0">
              <a:solidFill>
                <a:schemeClr val="lt1"/>
              </a:solidFill>
              <a:latin typeface="Calibri"/>
              <a:ea typeface="Calibri"/>
              <a:cs typeface="Calibri"/>
              <a:sym typeface="Calibri"/>
            </a:endParaRPr>
          </a:p>
          <a:p>
            <a:pPr marL="0" marR="0" lvl="0" indent="0" algn="just" rtl="0">
              <a:lnSpc>
                <a:spcPct val="107000"/>
              </a:lnSpc>
              <a:spcBef>
                <a:spcPts val="0"/>
              </a:spcBef>
              <a:spcAft>
                <a:spcPts val="0"/>
              </a:spcAft>
              <a:buNone/>
            </a:pPr>
            <a:r>
              <a:rPr lang="es-CO" sz="2000" i="0" u="none" strike="noStrike" cap="none" dirty="0">
                <a:solidFill>
                  <a:schemeClr val="lt1"/>
                </a:solidFill>
                <a:latin typeface="Calibri"/>
                <a:ea typeface="Calibri"/>
                <a:cs typeface="Calibri"/>
                <a:sym typeface="Calibri"/>
              </a:rPr>
              <a:t>En la IEO el Gobierno Escolar está conformado por: el Rector, el Consejo Directivo y el Consejo Académico, tiene el apoyo en la gestión escolar del Comité de Convivencia Escolar, el Consejo Estudiantil, el Personero estudiantil, el contralor estudiantil y el Consejo de Padres de Familia. Su accionar se encamina al desarrollo del propósito </a:t>
            </a:r>
            <a:r>
              <a:rPr lang="es-CO" sz="2000" dirty="0">
                <a:solidFill>
                  <a:schemeClr val="lt1"/>
                </a:solidFill>
                <a:latin typeface="Calibri"/>
                <a:ea typeface="Calibri"/>
                <a:cs typeface="Calibri"/>
                <a:sym typeface="Calibri"/>
              </a:rPr>
              <a:t>institucional</a:t>
            </a:r>
            <a:r>
              <a:rPr lang="es-CO" sz="2000" i="0" u="none" strike="noStrike" cap="none" dirty="0">
                <a:solidFill>
                  <a:schemeClr val="lt1"/>
                </a:solidFill>
                <a:latin typeface="Calibri"/>
                <a:ea typeface="Calibri"/>
                <a:cs typeface="Calibri"/>
                <a:sym typeface="Calibri"/>
              </a:rPr>
              <a:t> y misional</a:t>
            </a:r>
            <a:endParaRPr sz="200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5"/>
          <p:cNvPicPr preferRelativeResize="0"/>
          <p:nvPr/>
        </p:nvPicPr>
        <p:blipFill rotWithShape="1">
          <a:blip r:embed="rId3">
            <a:alphaModFix/>
          </a:blip>
          <a:srcRect t="-1180" b="1180"/>
          <a:stretch/>
        </p:blipFill>
        <p:spPr>
          <a:xfrm>
            <a:off x="76200" y="1"/>
            <a:ext cx="9064525" cy="5094600"/>
          </a:xfrm>
          <a:prstGeom prst="rect">
            <a:avLst/>
          </a:prstGeom>
          <a:noFill/>
          <a:ln>
            <a:noFill/>
          </a:ln>
        </p:spPr>
      </p:pic>
      <p:pic>
        <p:nvPicPr>
          <p:cNvPr id="134" name="Google Shape;134;p5"/>
          <p:cNvPicPr preferRelativeResize="0"/>
          <p:nvPr/>
        </p:nvPicPr>
        <p:blipFill rotWithShape="1">
          <a:blip r:embed="rId4">
            <a:alphaModFix/>
          </a:blip>
          <a:srcRect/>
          <a:stretch/>
        </p:blipFill>
        <p:spPr>
          <a:xfrm>
            <a:off x="155215" y="1226975"/>
            <a:ext cx="981800" cy="3049500"/>
          </a:xfrm>
          <a:prstGeom prst="rect">
            <a:avLst/>
          </a:prstGeom>
          <a:noFill/>
          <a:ln>
            <a:noFill/>
          </a:ln>
        </p:spPr>
      </p:pic>
      <p:pic>
        <p:nvPicPr>
          <p:cNvPr id="135" name="Google Shape;135;p5"/>
          <p:cNvPicPr preferRelativeResize="0"/>
          <p:nvPr/>
        </p:nvPicPr>
        <p:blipFill rotWithShape="1">
          <a:blip r:embed="rId5">
            <a:alphaModFix/>
          </a:blip>
          <a:srcRect/>
          <a:stretch/>
        </p:blipFill>
        <p:spPr>
          <a:xfrm>
            <a:off x="-17322" y="38100"/>
            <a:ext cx="981800" cy="1078900"/>
          </a:xfrm>
          <a:prstGeom prst="rect">
            <a:avLst/>
          </a:prstGeom>
          <a:noFill/>
          <a:ln>
            <a:noFill/>
          </a:ln>
        </p:spPr>
      </p:pic>
      <p:pic>
        <p:nvPicPr>
          <p:cNvPr id="136" name="Google Shape;136;p5"/>
          <p:cNvPicPr preferRelativeResize="0"/>
          <p:nvPr/>
        </p:nvPicPr>
        <p:blipFill rotWithShape="1">
          <a:blip r:embed="rId6">
            <a:alphaModFix/>
          </a:blip>
          <a:srcRect/>
          <a:stretch/>
        </p:blipFill>
        <p:spPr>
          <a:xfrm>
            <a:off x="8378536" y="4125195"/>
            <a:ext cx="692066" cy="1031725"/>
          </a:xfrm>
          <a:prstGeom prst="rect">
            <a:avLst/>
          </a:prstGeom>
          <a:noFill/>
          <a:ln>
            <a:noFill/>
          </a:ln>
        </p:spPr>
      </p:pic>
      <p:sp>
        <p:nvSpPr>
          <p:cNvPr id="137" name="Google Shape;137;p5"/>
          <p:cNvSpPr/>
          <p:nvPr/>
        </p:nvSpPr>
        <p:spPr>
          <a:xfrm>
            <a:off x="1144859" y="323167"/>
            <a:ext cx="7819046" cy="447810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CO" sz="1900" b="1" i="0" u="none" strike="noStrike" cap="none" dirty="0">
                <a:solidFill>
                  <a:schemeClr val="lt1"/>
                </a:solidFill>
                <a:latin typeface="Calibri"/>
                <a:ea typeface="Calibri"/>
                <a:cs typeface="Calibri"/>
                <a:sym typeface="Calibri"/>
              </a:rPr>
              <a:t>. </a:t>
            </a:r>
            <a:r>
              <a:rPr lang="es-CO" sz="1900" i="0" u="none" strike="noStrike" cap="none" dirty="0">
                <a:solidFill>
                  <a:schemeClr val="lt1"/>
                </a:solidFill>
                <a:latin typeface="Calibri"/>
                <a:ea typeface="Calibri"/>
                <a:cs typeface="Calibri"/>
                <a:sym typeface="Calibri"/>
              </a:rPr>
              <a:t>El gobierno escolar está conformado de acuerdo a las normas vigentes, en lo relacionado a su existencia y funcionamiento. No obstante, en lo relacionado a su composición</a:t>
            </a:r>
            <a:r>
              <a:rPr lang="es-CO" sz="1900" dirty="0">
                <a:solidFill>
                  <a:schemeClr val="lt1"/>
                </a:solidFill>
                <a:latin typeface="Calibri"/>
                <a:ea typeface="Calibri"/>
                <a:cs typeface="Calibri"/>
                <a:sym typeface="Calibri"/>
              </a:rPr>
              <a:t>, el rector ha ampliado la participación de toda la comunidad educativa en los diferentes órganos que lo componen, buscando garantizar la representación de un mayor número de docentes, estudiantes y padres de familia. Así pues, el consejo académico tiene representantes de las dos sedes (dos docentes por área y por grupos de grados), el </a:t>
            </a:r>
            <a:r>
              <a:rPr lang="es-CO" sz="1900" dirty="0" err="1">
                <a:solidFill>
                  <a:schemeClr val="lt1"/>
                </a:solidFill>
                <a:latin typeface="Calibri"/>
                <a:ea typeface="Calibri"/>
                <a:cs typeface="Calibri"/>
                <a:sym typeface="Calibri"/>
              </a:rPr>
              <a:t>cnsejo</a:t>
            </a:r>
            <a:r>
              <a:rPr lang="es-CO" sz="1900" dirty="0">
                <a:solidFill>
                  <a:schemeClr val="lt1"/>
                </a:solidFill>
                <a:latin typeface="Calibri"/>
                <a:ea typeface="Calibri"/>
                <a:cs typeface="Calibri"/>
                <a:sym typeface="Calibri"/>
              </a:rPr>
              <a:t> directivo integra 4 padres, cuatro docentes, 6 estudiantes y el rector. Del sector productivo y de los exalumnos no ha sido posible lograr su integración. De igual forma se conforman los consejos estudiantiles y de padres y madres de familia.</a:t>
            </a:r>
            <a:endParaRPr sz="190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22071a07a9c_0_0"/>
          <p:cNvPicPr preferRelativeResize="0"/>
          <p:nvPr/>
        </p:nvPicPr>
        <p:blipFill rotWithShape="1">
          <a:blip r:embed="rId3">
            <a:alphaModFix/>
          </a:blip>
          <a:srcRect t="-1180" b="1180"/>
          <a:stretch/>
        </p:blipFill>
        <p:spPr>
          <a:xfrm>
            <a:off x="76200" y="1"/>
            <a:ext cx="9064525" cy="5094601"/>
          </a:xfrm>
          <a:prstGeom prst="rect">
            <a:avLst/>
          </a:prstGeom>
          <a:noFill/>
          <a:ln>
            <a:noFill/>
          </a:ln>
        </p:spPr>
      </p:pic>
      <p:pic>
        <p:nvPicPr>
          <p:cNvPr id="143" name="Google Shape;143;g22071a07a9c_0_0"/>
          <p:cNvPicPr preferRelativeResize="0"/>
          <p:nvPr/>
        </p:nvPicPr>
        <p:blipFill rotWithShape="1">
          <a:blip r:embed="rId4">
            <a:alphaModFix/>
          </a:blip>
          <a:srcRect/>
          <a:stretch/>
        </p:blipFill>
        <p:spPr>
          <a:xfrm>
            <a:off x="-1941200" y="1226975"/>
            <a:ext cx="981800" cy="3049500"/>
          </a:xfrm>
          <a:prstGeom prst="rect">
            <a:avLst/>
          </a:prstGeom>
          <a:noFill/>
          <a:ln>
            <a:noFill/>
          </a:ln>
        </p:spPr>
      </p:pic>
      <p:pic>
        <p:nvPicPr>
          <p:cNvPr id="144" name="Google Shape;144;g22071a07a9c_0_0"/>
          <p:cNvPicPr preferRelativeResize="0"/>
          <p:nvPr/>
        </p:nvPicPr>
        <p:blipFill rotWithShape="1">
          <a:blip r:embed="rId5">
            <a:alphaModFix/>
          </a:blip>
          <a:srcRect/>
          <a:stretch/>
        </p:blipFill>
        <p:spPr>
          <a:xfrm>
            <a:off x="-17322" y="38100"/>
            <a:ext cx="981800" cy="1078900"/>
          </a:xfrm>
          <a:prstGeom prst="rect">
            <a:avLst/>
          </a:prstGeom>
          <a:noFill/>
          <a:ln>
            <a:noFill/>
          </a:ln>
        </p:spPr>
      </p:pic>
      <p:pic>
        <p:nvPicPr>
          <p:cNvPr id="145" name="Google Shape;145;g22071a07a9c_0_0"/>
          <p:cNvPicPr preferRelativeResize="0"/>
          <p:nvPr/>
        </p:nvPicPr>
        <p:blipFill rotWithShape="1">
          <a:blip r:embed="rId6">
            <a:alphaModFix/>
          </a:blip>
          <a:srcRect/>
          <a:stretch/>
        </p:blipFill>
        <p:spPr>
          <a:xfrm>
            <a:off x="8378536" y="4125195"/>
            <a:ext cx="692066" cy="1031725"/>
          </a:xfrm>
          <a:prstGeom prst="rect">
            <a:avLst/>
          </a:prstGeom>
          <a:noFill/>
          <a:ln>
            <a:noFill/>
          </a:ln>
        </p:spPr>
      </p:pic>
      <p:sp>
        <p:nvSpPr>
          <p:cNvPr id="146" name="Google Shape;146;g22071a07a9c_0_0"/>
          <p:cNvSpPr/>
          <p:nvPr/>
        </p:nvSpPr>
        <p:spPr>
          <a:xfrm>
            <a:off x="248675" y="1497554"/>
            <a:ext cx="8345700" cy="18387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s-CO" sz="2300" b="1" i="0" u="none" strike="noStrike" cap="none" dirty="0">
                <a:solidFill>
                  <a:schemeClr val="lt1"/>
                </a:solidFill>
                <a:latin typeface="Calibri"/>
                <a:ea typeface="Calibri"/>
                <a:cs typeface="Calibri"/>
                <a:sym typeface="Calibri"/>
              </a:rPr>
              <a:t>. </a:t>
            </a:r>
            <a:r>
              <a:rPr lang="es-CO" sz="2300" i="0" u="none" strike="noStrike" cap="none" dirty="0">
                <a:solidFill>
                  <a:schemeClr val="lt1"/>
                </a:solidFill>
                <a:latin typeface="Calibri"/>
                <a:ea typeface="Calibri"/>
                <a:cs typeface="Calibri"/>
                <a:sym typeface="Calibri"/>
              </a:rPr>
              <a:t>Una debilidad a superar es lograr la asistencia y participación de los padres y madres de familia en los diferentes órganos del gobierno escolar.</a:t>
            </a:r>
            <a:endParaRPr sz="230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6"/>
          <p:cNvPicPr preferRelativeResize="0"/>
          <p:nvPr/>
        </p:nvPicPr>
        <p:blipFill rotWithShape="1">
          <a:blip r:embed="rId3">
            <a:alphaModFix/>
          </a:blip>
          <a:srcRect t="-1180" b="1180"/>
          <a:stretch/>
        </p:blipFill>
        <p:spPr>
          <a:xfrm>
            <a:off x="79475" y="-69741"/>
            <a:ext cx="9064525" cy="5094600"/>
          </a:xfrm>
          <a:prstGeom prst="rect">
            <a:avLst/>
          </a:prstGeom>
          <a:noFill/>
          <a:ln>
            <a:noFill/>
          </a:ln>
        </p:spPr>
      </p:pic>
      <p:pic>
        <p:nvPicPr>
          <p:cNvPr id="152" name="Google Shape;152;p6"/>
          <p:cNvPicPr preferRelativeResize="0"/>
          <p:nvPr/>
        </p:nvPicPr>
        <p:blipFill rotWithShape="1">
          <a:blip r:embed="rId4">
            <a:alphaModFix/>
          </a:blip>
          <a:srcRect/>
          <a:stretch/>
        </p:blipFill>
        <p:spPr>
          <a:xfrm>
            <a:off x="-1941200" y="1226975"/>
            <a:ext cx="981800" cy="3049500"/>
          </a:xfrm>
          <a:prstGeom prst="rect">
            <a:avLst/>
          </a:prstGeom>
          <a:noFill/>
          <a:ln>
            <a:noFill/>
          </a:ln>
        </p:spPr>
      </p:pic>
      <p:pic>
        <p:nvPicPr>
          <p:cNvPr id="153" name="Google Shape;153;p6"/>
          <p:cNvPicPr preferRelativeResize="0"/>
          <p:nvPr/>
        </p:nvPicPr>
        <p:blipFill rotWithShape="1">
          <a:blip r:embed="rId5">
            <a:alphaModFix/>
          </a:blip>
          <a:srcRect/>
          <a:stretch/>
        </p:blipFill>
        <p:spPr>
          <a:xfrm>
            <a:off x="-17322" y="38100"/>
            <a:ext cx="981800" cy="1078900"/>
          </a:xfrm>
          <a:prstGeom prst="rect">
            <a:avLst/>
          </a:prstGeom>
          <a:noFill/>
          <a:ln>
            <a:noFill/>
          </a:ln>
        </p:spPr>
      </p:pic>
      <p:pic>
        <p:nvPicPr>
          <p:cNvPr id="154" name="Google Shape;154;p6"/>
          <p:cNvPicPr preferRelativeResize="0"/>
          <p:nvPr/>
        </p:nvPicPr>
        <p:blipFill rotWithShape="1">
          <a:blip r:embed="rId6">
            <a:alphaModFix/>
          </a:blip>
          <a:srcRect/>
          <a:stretch/>
        </p:blipFill>
        <p:spPr>
          <a:xfrm>
            <a:off x="8378536" y="4125195"/>
            <a:ext cx="692066" cy="1031725"/>
          </a:xfrm>
          <a:prstGeom prst="rect">
            <a:avLst/>
          </a:prstGeom>
          <a:noFill/>
          <a:ln>
            <a:noFill/>
          </a:ln>
        </p:spPr>
      </p:pic>
      <p:sp>
        <p:nvSpPr>
          <p:cNvPr id="155" name="Google Shape;155;p6"/>
          <p:cNvSpPr/>
          <p:nvPr/>
        </p:nvSpPr>
        <p:spPr>
          <a:xfrm>
            <a:off x="418500" y="1387982"/>
            <a:ext cx="8725500" cy="242113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CO" sz="2000" b="0" i="0" u="none" strike="noStrike" cap="none" dirty="0">
                <a:solidFill>
                  <a:schemeClr val="lt1"/>
                </a:solidFill>
                <a:latin typeface="Calibri"/>
                <a:ea typeface="Calibri"/>
                <a:cs typeface="Calibri"/>
                <a:sym typeface="Calibri"/>
              </a:rPr>
              <a:t>. De la misma forma, las </a:t>
            </a:r>
            <a:r>
              <a:rPr lang="es-CO" sz="2000" b="0" i="0" u="none" strike="noStrike" cap="none" dirty="0" err="1">
                <a:solidFill>
                  <a:schemeClr val="lt1"/>
                </a:solidFill>
                <a:latin typeface="Calibri"/>
                <a:ea typeface="Calibri"/>
                <a:cs typeface="Calibri"/>
                <a:sym typeface="Calibri"/>
              </a:rPr>
              <a:t>Casep</a:t>
            </a:r>
            <a:r>
              <a:rPr lang="es-CO" sz="2000" b="0" i="0" u="none" strike="noStrike" cap="none" dirty="0">
                <a:solidFill>
                  <a:schemeClr val="lt1"/>
                </a:solidFill>
                <a:latin typeface="Calibri"/>
                <a:ea typeface="Calibri"/>
                <a:cs typeface="Calibri"/>
                <a:sym typeface="Calibri"/>
              </a:rPr>
              <a:t>, Cae y el comité de convivencia se reúnen periódicamente y cuenta con el aporte activo de todos sus miembros. Además, evalúa los resultados de sus acciones y decisiones y los utiliza para fortalecer su trabajo. Existen actas de conformación y de reuniones. </a:t>
            </a:r>
            <a:endParaRPr sz="2000" b="0" i="0" u="none" strike="noStrike" cap="none" dirty="0">
              <a:solidFill>
                <a:schemeClr val="lt1"/>
              </a:solidFill>
              <a:latin typeface="Calibri"/>
              <a:ea typeface="Calibri"/>
              <a:cs typeface="Calibri"/>
              <a:sym typeface="Calibri"/>
            </a:endParaRPr>
          </a:p>
          <a:p>
            <a:pPr marL="0" marR="0" lvl="0" indent="0" algn="just" rtl="0">
              <a:lnSpc>
                <a:spcPct val="115000"/>
              </a:lnSpc>
              <a:spcBef>
                <a:spcPts val="800"/>
              </a:spcBef>
              <a:spcAft>
                <a:spcPts val="0"/>
              </a:spcAft>
              <a:buNone/>
            </a:pPr>
            <a:r>
              <a:rPr lang="es-CO" sz="2000" b="0" i="0" u="none" strike="noStrike" cap="none" dirty="0">
                <a:solidFill>
                  <a:schemeClr val="lt1"/>
                </a:solidFill>
                <a:latin typeface="Calibri"/>
                <a:ea typeface="Calibri"/>
                <a:cs typeface="Calibri"/>
                <a:sym typeface="Calibri"/>
              </a:rPr>
              <a:t>. Existen actas de conformación y de reuniones.</a:t>
            </a:r>
            <a:endParaRPr sz="2000" b="0" i="0" u="none" strike="noStrike" cap="none" dirty="0">
              <a:solidFill>
                <a:schemeClr val="lt1"/>
              </a:solidFill>
              <a:latin typeface="Calibri"/>
              <a:ea typeface="Calibri"/>
              <a:cs typeface="Calibri"/>
              <a:sym typeface="Calibri"/>
            </a:endParaRPr>
          </a:p>
          <a:p>
            <a:pPr marL="0" marR="0" lvl="0" indent="0" algn="just" rtl="0">
              <a:lnSpc>
                <a:spcPct val="115000"/>
              </a:lnSpc>
              <a:spcBef>
                <a:spcPts val="800"/>
              </a:spcBef>
              <a:spcAft>
                <a:spcPts val="0"/>
              </a:spcAft>
              <a:buNone/>
            </a:pPr>
            <a:endParaRPr sz="20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g215872b230c_0_12"/>
          <p:cNvPicPr preferRelativeResize="0"/>
          <p:nvPr/>
        </p:nvPicPr>
        <p:blipFill rotWithShape="1">
          <a:blip r:embed="rId3">
            <a:alphaModFix/>
          </a:blip>
          <a:srcRect t="-1180" b="1180"/>
          <a:stretch/>
        </p:blipFill>
        <p:spPr>
          <a:xfrm>
            <a:off x="0" y="-20842"/>
            <a:ext cx="9064525" cy="5094601"/>
          </a:xfrm>
          <a:prstGeom prst="rect">
            <a:avLst/>
          </a:prstGeom>
          <a:noFill/>
          <a:ln>
            <a:noFill/>
          </a:ln>
        </p:spPr>
      </p:pic>
      <p:pic>
        <p:nvPicPr>
          <p:cNvPr id="179" name="Google Shape;179;g215872b230c_0_12"/>
          <p:cNvPicPr preferRelativeResize="0"/>
          <p:nvPr/>
        </p:nvPicPr>
        <p:blipFill rotWithShape="1">
          <a:blip r:embed="rId4">
            <a:alphaModFix/>
          </a:blip>
          <a:srcRect/>
          <a:stretch/>
        </p:blipFill>
        <p:spPr>
          <a:xfrm>
            <a:off x="219075" y="1131575"/>
            <a:ext cx="874403" cy="3424098"/>
          </a:xfrm>
          <a:prstGeom prst="rect">
            <a:avLst/>
          </a:prstGeom>
          <a:noFill/>
          <a:ln>
            <a:noFill/>
          </a:ln>
        </p:spPr>
      </p:pic>
      <p:pic>
        <p:nvPicPr>
          <p:cNvPr id="180" name="Google Shape;180;g215872b230c_0_12"/>
          <p:cNvPicPr preferRelativeResize="0"/>
          <p:nvPr/>
        </p:nvPicPr>
        <p:blipFill rotWithShape="1">
          <a:blip r:embed="rId5">
            <a:alphaModFix/>
          </a:blip>
          <a:srcRect/>
          <a:stretch/>
        </p:blipFill>
        <p:spPr>
          <a:xfrm>
            <a:off x="58878" y="38100"/>
            <a:ext cx="981800" cy="1078900"/>
          </a:xfrm>
          <a:prstGeom prst="rect">
            <a:avLst/>
          </a:prstGeom>
          <a:noFill/>
          <a:ln>
            <a:noFill/>
          </a:ln>
        </p:spPr>
      </p:pic>
      <p:pic>
        <p:nvPicPr>
          <p:cNvPr id="181" name="Google Shape;181;g215872b230c_0_12"/>
          <p:cNvPicPr preferRelativeResize="0"/>
          <p:nvPr/>
        </p:nvPicPr>
        <p:blipFill rotWithShape="1">
          <a:blip r:embed="rId6">
            <a:alphaModFix/>
          </a:blip>
          <a:srcRect/>
          <a:stretch/>
        </p:blipFill>
        <p:spPr>
          <a:xfrm>
            <a:off x="8378536" y="4048995"/>
            <a:ext cx="692066" cy="1031725"/>
          </a:xfrm>
          <a:prstGeom prst="rect">
            <a:avLst/>
          </a:prstGeom>
          <a:noFill/>
          <a:ln>
            <a:noFill/>
          </a:ln>
        </p:spPr>
      </p:pic>
      <p:sp>
        <p:nvSpPr>
          <p:cNvPr id="182" name="Google Shape;182;g215872b230c_0_12"/>
          <p:cNvSpPr/>
          <p:nvPr/>
        </p:nvSpPr>
        <p:spPr>
          <a:xfrm>
            <a:off x="1099555" y="49366"/>
            <a:ext cx="7742227" cy="549377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CO" sz="2000" b="1" i="0" u="none" strike="noStrike" cap="none" dirty="0">
                <a:solidFill>
                  <a:schemeClr val="lt1"/>
                </a:solidFill>
                <a:latin typeface="Calibri"/>
                <a:ea typeface="Calibri"/>
                <a:cs typeface="Calibri"/>
                <a:sym typeface="Calibri"/>
              </a:rPr>
              <a:t>PROCESO 3: </a:t>
            </a:r>
            <a:r>
              <a:rPr lang="es-CO" sz="2000" b="1" dirty="0">
                <a:solidFill>
                  <a:schemeClr val="lt1"/>
                </a:solidFill>
                <a:latin typeface="Calibri"/>
                <a:ea typeface="Calibri"/>
                <a:cs typeface="Calibri"/>
                <a:sym typeface="Calibri"/>
              </a:rPr>
              <a:t>L</a:t>
            </a:r>
            <a:r>
              <a:rPr lang="es-CO" sz="2000" b="1" i="0" u="none" strike="noStrike" cap="none" dirty="0">
                <a:solidFill>
                  <a:schemeClr val="lt1"/>
                </a:solidFill>
                <a:latin typeface="Calibri"/>
                <a:ea typeface="Calibri"/>
                <a:cs typeface="Calibri"/>
                <a:sym typeface="Calibri"/>
              </a:rPr>
              <a:t>iderazgo en la gestión directiva para el fortalecimiento de la cultura, clima, metas institucionales, factores claves de éxito y gestión escolar. </a:t>
            </a:r>
            <a:endParaRPr sz="2000" b="1" i="0" u="none" strike="noStrike" cap="none" dirty="0">
              <a:solidFill>
                <a:schemeClr val="lt1"/>
              </a:solidFill>
              <a:latin typeface="Calibri"/>
              <a:ea typeface="Calibri"/>
              <a:cs typeface="Calibri"/>
              <a:sym typeface="Calibri"/>
            </a:endParaRPr>
          </a:p>
          <a:p>
            <a:pPr marL="0" marR="0" lvl="0" indent="0" algn="just" rtl="0">
              <a:lnSpc>
                <a:spcPct val="107000"/>
              </a:lnSpc>
              <a:spcBef>
                <a:spcPts val="0"/>
              </a:spcBef>
              <a:spcAft>
                <a:spcPts val="0"/>
              </a:spcAft>
              <a:buNone/>
            </a:pPr>
            <a:r>
              <a:rPr lang="es-CO" sz="2000" b="1" i="0" u="none" strike="noStrike" cap="none" dirty="0">
                <a:solidFill>
                  <a:schemeClr val="lt1"/>
                </a:solidFill>
                <a:latin typeface="Calibri"/>
                <a:ea typeface="Calibri"/>
                <a:cs typeface="Calibri"/>
                <a:sym typeface="Calibri"/>
              </a:rPr>
              <a:t>  DEFINICIÓN</a:t>
            </a:r>
            <a:endParaRPr sz="2000" b="1" i="0" u="none" strike="noStrike" cap="none" dirty="0">
              <a:solidFill>
                <a:schemeClr val="lt1"/>
              </a:solidFill>
              <a:latin typeface="Calibri"/>
              <a:ea typeface="Calibri"/>
              <a:cs typeface="Calibri"/>
              <a:sym typeface="Calibri"/>
            </a:endParaRPr>
          </a:p>
          <a:p>
            <a:pPr marL="0" marR="0" lvl="0" indent="0" algn="just" rtl="0">
              <a:lnSpc>
                <a:spcPct val="107000"/>
              </a:lnSpc>
              <a:spcBef>
                <a:spcPts val="0"/>
              </a:spcBef>
              <a:spcAft>
                <a:spcPts val="0"/>
              </a:spcAft>
              <a:buNone/>
            </a:pPr>
            <a:r>
              <a:rPr lang="es-CO" sz="2000" i="0" u="none" strike="noStrike" cap="none" dirty="0">
                <a:solidFill>
                  <a:schemeClr val="lt1"/>
                </a:solidFill>
                <a:latin typeface="Calibri"/>
                <a:ea typeface="Calibri"/>
                <a:cs typeface="Calibri"/>
                <a:sym typeface="Calibri"/>
              </a:rPr>
              <a:t>Se constituye en toda acción de la gestión escolar para el acompañamiento del trabajo colectivo en la IEO mediante procesos de comunicación efectiva y diálogo permanente para el desarrollo del propósito de formación institucional desde el liderazgo directivo. </a:t>
            </a:r>
            <a:endParaRPr sz="2000" i="0" u="none" strike="noStrike" cap="none" dirty="0">
              <a:solidFill>
                <a:schemeClr val="lt1"/>
              </a:solidFill>
              <a:latin typeface="Calibri"/>
              <a:ea typeface="Calibri"/>
              <a:cs typeface="Calibri"/>
              <a:sym typeface="Calibri"/>
            </a:endParaRPr>
          </a:p>
          <a:p>
            <a:pPr marL="0" marR="0" lvl="0" indent="0" algn="just" rtl="0">
              <a:lnSpc>
                <a:spcPct val="107000"/>
              </a:lnSpc>
              <a:spcBef>
                <a:spcPts val="0"/>
              </a:spcBef>
              <a:spcAft>
                <a:spcPts val="0"/>
              </a:spcAft>
              <a:buNone/>
            </a:pPr>
            <a:r>
              <a:rPr lang="es-CO" sz="2000" b="1" i="0" u="none" strike="noStrike" cap="none" dirty="0">
                <a:solidFill>
                  <a:schemeClr val="lt1"/>
                </a:solidFill>
                <a:latin typeface="Calibri"/>
                <a:ea typeface="Calibri"/>
                <a:cs typeface="Calibri"/>
                <a:sym typeface="Calibri"/>
              </a:rPr>
              <a:t>DESCRIPTOR</a:t>
            </a:r>
            <a:endParaRPr sz="2000" b="1" i="0" u="none" strike="noStrike" cap="none" dirty="0">
              <a:solidFill>
                <a:schemeClr val="lt1"/>
              </a:solidFill>
              <a:latin typeface="Calibri"/>
              <a:ea typeface="Calibri"/>
              <a:cs typeface="Calibri"/>
              <a:sym typeface="Calibri"/>
            </a:endParaRPr>
          </a:p>
          <a:p>
            <a:pPr marL="0" marR="0" lvl="0" indent="0" algn="just" rtl="0">
              <a:lnSpc>
                <a:spcPct val="107000"/>
              </a:lnSpc>
              <a:spcBef>
                <a:spcPts val="0"/>
              </a:spcBef>
              <a:spcAft>
                <a:spcPts val="0"/>
              </a:spcAft>
              <a:buNone/>
            </a:pPr>
            <a:r>
              <a:rPr lang="es-CO" sz="2000" i="0" u="none" strike="noStrike" cap="none" dirty="0">
                <a:solidFill>
                  <a:schemeClr val="lt1"/>
                </a:solidFill>
                <a:latin typeface="Calibri"/>
                <a:ea typeface="Calibri"/>
                <a:cs typeface="Calibri"/>
                <a:sym typeface="Calibri"/>
              </a:rPr>
              <a:t>En la IEO este trabajo da lugar al desarrollo del horizonte con sentido vital, en la convivencia, clima y cultura escolar. Los componentes o procesos que se integran en este proceso son: Políticas de calidad, Autoevaluación Institucional, Plan de Mejoramiento Institucional, Alianzas Estratégicas, Factores Claves de Éxito y proyección a la comunidad. </a:t>
            </a:r>
            <a:endParaRPr sz="2000" i="0" u="none" strike="noStrike" cap="none" dirty="0">
              <a:solidFill>
                <a:schemeClr val="lt1"/>
              </a:solidFill>
              <a:latin typeface="Calibri"/>
              <a:ea typeface="Calibri"/>
              <a:cs typeface="Calibri"/>
              <a:sym typeface="Calibri"/>
            </a:endParaRPr>
          </a:p>
          <a:p>
            <a:pPr marL="0" marR="0" lvl="0" indent="0" algn="just" rtl="0">
              <a:lnSpc>
                <a:spcPct val="150000"/>
              </a:lnSpc>
              <a:spcBef>
                <a:spcPts val="0"/>
              </a:spcBef>
              <a:spcAft>
                <a:spcPts val="0"/>
              </a:spcAft>
              <a:buNone/>
            </a:pPr>
            <a:r>
              <a:rPr lang="es-CO" sz="2000" b="1" i="0" u="none" strike="noStrike" cap="none" dirty="0">
                <a:solidFill>
                  <a:schemeClr val="lt1"/>
                </a:solidFill>
                <a:latin typeface="Calibri"/>
                <a:ea typeface="Calibri"/>
                <a:cs typeface="Calibri"/>
                <a:sym typeface="Calibri"/>
              </a:rPr>
              <a:t> </a:t>
            </a:r>
            <a:endParaRPr sz="20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8"/>
          <p:cNvPicPr preferRelativeResize="0"/>
          <p:nvPr/>
        </p:nvPicPr>
        <p:blipFill rotWithShape="1">
          <a:blip r:embed="rId3">
            <a:alphaModFix/>
          </a:blip>
          <a:srcRect t="-1180" b="1180"/>
          <a:stretch/>
        </p:blipFill>
        <p:spPr>
          <a:xfrm>
            <a:off x="79475" y="-69741"/>
            <a:ext cx="9064525" cy="5094600"/>
          </a:xfrm>
          <a:prstGeom prst="rect">
            <a:avLst/>
          </a:prstGeom>
          <a:noFill/>
          <a:ln>
            <a:noFill/>
          </a:ln>
        </p:spPr>
      </p:pic>
      <p:pic>
        <p:nvPicPr>
          <p:cNvPr id="188" name="Google Shape;188;p8"/>
          <p:cNvPicPr preferRelativeResize="0"/>
          <p:nvPr/>
        </p:nvPicPr>
        <p:blipFill rotWithShape="1">
          <a:blip r:embed="rId4">
            <a:alphaModFix/>
          </a:blip>
          <a:srcRect/>
          <a:stretch/>
        </p:blipFill>
        <p:spPr>
          <a:xfrm>
            <a:off x="-1941200" y="1226975"/>
            <a:ext cx="981800" cy="3049500"/>
          </a:xfrm>
          <a:prstGeom prst="rect">
            <a:avLst/>
          </a:prstGeom>
          <a:noFill/>
          <a:ln>
            <a:noFill/>
          </a:ln>
        </p:spPr>
      </p:pic>
      <p:pic>
        <p:nvPicPr>
          <p:cNvPr id="189" name="Google Shape;189;p8"/>
          <p:cNvPicPr preferRelativeResize="0"/>
          <p:nvPr/>
        </p:nvPicPr>
        <p:blipFill rotWithShape="1">
          <a:blip r:embed="rId5">
            <a:alphaModFix/>
          </a:blip>
          <a:srcRect/>
          <a:stretch/>
        </p:blipFill>
        <p:spPr>
          <a:xfrm>
            <a:off x="-17322" y="38100"/>
            <a:ext cx="981800" cy="1078900"/>
          </a:xfrm>
          <a:prstGeom prst="rect">
            <a:avLst/>
          </a:prstGeom>
          <a:noFill/>
          <a:ln>
            <a:noFill/>
          </a:ln>
        </p:spPr>
      </p:pic>
      <p:pic>
        <p:nvPicPr>
          <p:cNvPr id="190" name="Google Shape;190;p8"/>
          <p:cNvPicPr preferRelativeResize="0"/>
          <p:nvPr/>
        </p:nvPicPr>
        <p:blipFill rotWithShape="1">
          <a:blip r:embed="rId6">
            <a:alphaModFix/>
          </a:blip>
          <a:srcRect/>
          <a:stretch/>
        </p:blipFill>
        <p:spPr>
          <a:xfrm>
            <a:off x="8378536" y="4125195"/>
            <a:ext cx="692066" cy="1031725"/>
          </a:xfrm>
          <a:prstGeom prst="rect">
            <a:avLst/>
          </a:prstGeom>
          <a:noFill/>
          <a:ln>
            <a:noFill/>
          </a:ln>
        </p:spPr>
      </p:pic>
      <p:sp>
        <p:nvSpPr>
          <p:cNvPr id="191" name="Google Shape;191;p8"/>
          <p:cNvSpPr/>
          <p:nvPr/>
        </p:nvSpPr>
        <p:spPr>
          <a:xfrm>
            <a:off x="828575" y="353823"/>
            <a:ext cx="8202600" cy="40113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O" sz="2000" b="1" i="0" u="sng" strike="noStrike" cap="none" dirty="0">
                <a:solidFill>
                  <a:schemeClr val="lt1"/>
                </a:solidFill>
                <a:latin typeface="Calibri"/>
                <a:ea typeface="Calibri"/>
                <a:cs typeface="Calibri"/>
                <a:sym typeface="Calibri"/>
              </a:rPr>
              <a:t>Clima escolar.</a:t>
            </a:r>
            <a:endParaRPr sz="2000" b="1" i="0" u="sng" strike="noStrike" cap="none" dirty="0">
              <a:solidFill>
                <a:schemeClr val="lt1"/>
              </a:solidFill>
              <a:latin typeface="Calibri"/>
              <a:ea typeface="Calibri"/>
              <a:cs typeface="Calibri"/>
              <a:sym typeface="Calibri"/>
            </a:endParaRPr>
          </a:p>
          <a:p>
            <a:pPr marL="0" marR="0" lvl="0" indent="0" algn="just" rtl="0">
              <a:lnSpc>
                <a:spcPct val="100000"/>
              </a:lnSpc>
              <a:spcBef>
                <a:spcPts val="800"/>
              </a:spcBef>
              <a:spcAft>
                <a:spcPts val="0"/>
              </a:spcAft>
              <a:buNone/>
            </a:pPr>
            <a:r>
              <a:rPr lang="es-CO" sz="1800" b="0" i="0" u="none" strike="noStrike" cap="none" dirty="0">
                <a:solidFill>
                  <a:schemeClr val="lt1"/>
                </a:solidFill>
                <a:latin typeface="Calibri"/>
                <a:ea typeface="Calibri"/>
                <a:cs typeface="Calibri"/>
                <a:sym typeface="Calibri"/>
              </a:rPr>
              <a:t>. La institución cuenta con un programa estructurado de inducción y de acogida, el cual está apoyado en materiales y estrategias que se adaptan a las condiciones personales, sociales y culturales de todos los integrantes.</a:t>
            </a:r>
            <a:r>
              <a:rPr lang="es-CO" sz="1800" i="0" u="none" strike="noStrike" cap="none" dirty="0">
                <a:solidFill>
                  <a:schemeClr val="lt1"/>
                </a:solidFill>
                <a:latin typeface="Calibri"/>
                <a:ea typeface="Calibri"/>
                <a:cs typeface="Calibri"/>
                <a:sym typeface="Calibri"/>
              </a:rPr>
              <a:t> </a:t>
            </a:r>
            <a:r>
              <a:rPr lang="es-CO" sz="1800" i="0" strike="noStrike" cap="none" dirty="0">
                <a:solidFill>
                  <a:schemeClr val="lt1"/>
                </a:solidFill>
                <a:latin typeface="Calibri"/>
                <a:ea typeface="Calibri"/>
                <a:cs typeface="Calibri"/>
                <a:sym typeface="Calibri"/>
              </a:rPr>
              <a:t>La inducción se hace al inicio del año escolar a todos los estudiantes nuevos y sus familias. Esta se realiza durante las dos semanas de inducción alrededor de comprensión de la </a:t>
            </a:r>
            <a:r>
              <a:rPr lang="es-CO" sz="1800" i="0" strike="noStrike" cap="none" dirty="0" err="1">
                <a:solidFill>
                  <a:schemeClr val="lt1"/>
                </a:solidFill>
                <a:latin typeface="Calibri"/>
                <a:ea typeface="Calibri"/>
                <a:cs typeface="Calibri"/>
                <a:sym typeface="Calibri"/>
              </a:rPr>
              <a:t>habitancia</a:t>
            </a:r>
            <a:r>
              <a:rPr lang="es-CO" sz="1800" i="0" strike="noStrike" cap="none" dirty="0">
                <a:solidFill>
                  <a:schemeClr val="lt1"/>
                </a:solidFill>
                <a:latin typeface="Calibri"/>
                <a:ea typeface="Calibri"/>
                <a:cs typeface="Calibri"/>
                <a:sym typeface="Calibri"/>
              </a:rPr>
              <a:t> como el eje central de la vivencia y convivencia en la institución y en la relación con la familia y su comunidad.</a:t>
            </a:r>
            <a:endParaRPr sz="1800" i="0" strike="noStrike" cap="none" dirty="0">
              <a:solidFill>
                <a:schemeClr val="lt1"/>
              </a:solidFill>
              <a:latin typeface="Calibri"/>
              <a:ea typeface="Calibri"/>
              <a:cs typeface="Calibri"/>
              <a:sym typeface="Calibri"/>
            </a:endParaRPr>
          </a:p>
          <a:p>
            <a:pPr marL="0" marR="0" lvl="0" indent="0" algn="just" rtl="0">
              <a:lnSpc>
                <a:spcPct val="100000"/>
              </a:lnSpc>
              <a:spcBef>
                <a:spcPts val="800"/>
              </a:spcBef>
              <a:spcAft>
                <a:spcPts val="0"/>
              </a:spcAft>
              <a:buNone/>
            </a:pPr>
            <a:endParaRPr sz="1800" b="1" u="sng" dirty="0">
              <a:solidFill>
                <a:schemeClr val="lt1"/>
              </a:solidFill>
              <a:latin typeface="Calibri"/>
              <a:ea typeface="Calibri"/>
              <a:cs typeface="Calibri"/>
              <a:sym typeface="Calibri"/>
            </a:endParaRPr>
          </a:p>
          <a:p>
            <a:pPr marL="0" marR="0" lvl="0" indent="0" algn="just" rtl="0">
              <a:lnSpc>
                <a:spcPct val="100000"/>
              </a:lnSpc>
              <a:spcBef>
                <a:spcPts val="800"/>
              </a:spcBef>
              <a:spcAft>
                <a:spcPts val="0"/>
              </a:spcAft>
              <a:buNone/>
            </a:pPr>
            <a:r>
              <a:rPr lang="es-ES" sz="1600" b="0" i="0" u="none" strike="noStrike" cap="none" dirty="0">
                <a:solidFill>
                  <a:schemeClr val="lt1"/>
                </a:solidFill>
                <a:latin typeface="Calibri"/>
                <a:ea typeface="Calibri"/>
                <a:cs typeface="Calibri"/>
                <a:sym typeface="Calibri"/>
              </a:rPr>
              <a:t>Se presenta un conflicto en la sede Nuevo Latir, el cual es atendido con el acompañamiento de la secretará de educación. Se mantiene la </a:t>
            </a:r>
            <a:r>
              <a:rPr lang="es-ES" sz="1600" b="0" i="0" u="none" strike="noStrike" cap="none" dirty="0" err="1">
                <a:solidFill>
                  <a:schemeClr val="lt1"/>
                </a:solidFill>
                <a:latin typeface="Calibri"/>
                <a:ea typeface="Calibri"/>
                <a:cs typeface="Calibri"/>
                <a:sym typeface="Calibri"/>
              </a:rPr>
              <a:t>decisió</a:t>
            </a:r>
            <a:r>
              <a:rPr lang="es-ES" sz="1600" b="0" i="0" u="none" strike="noStrike" cap="none" dirty="0">
                <a:solidFill>
                  <a:schemeClr val="lt1"/>
                </a:solidFill>
                <a:latin typeface="Calibri"/>
                <a:ea typeface="Calibri"/>
                <a:cs typeface="Calibri"/>
                <a:sym typeface="Calibri"/>
              </a:rPr>
              <a:t> adoptada por la rectoría en lo relacionado a la jornada escolar. </a:t>
            </a:r>
          </a:p>
          <a:p>
            <a:pPr marL="0" marR="0" lvl="0" indent="0" algn="just" rtl="0">
              <a:lnSpc>
                <a:spcPct val="100000"/>
              </a:lnSpc>
              <a:spcBef>
                <a:spcPts val="800"/>
              </a:spcBef>
              <a:spcAft>
                <a:spcPts val="0"/>
              </a:spcAft>
              <a:buNone/>
            </a:pPr>
            <a:r>
              <a:rPr lang="es-ES" sz="1600" dirty="0">
                <a:solidFill>
                  <a:schemeClr val="lt1"/>
                </a:solidFill>
                <a:latin typeface="Calibri"/>
                <a:ea typeface="Calibri"/>
                <a:cs typeface="Calibri"/>
                <a:sym typeface="Calibri"/>
              </a:rPr>
              <a:t>Como acuerdo, se proyectarán algunas acciones para fortalecer el clima escolar.</a:t>
            </a:r>
            <a:endParaRPr sz="16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22071a07a9c_0_24"/>
          <p:cNvPicPr preferRelativeResize="0"/>
          <p:nvPr/>
        </p:nvPicPr>
        <p:blipFill rotWithShape="1">
          <a:blip r:embed="rId3">
            <a:alphaModFix/>
          </a:blip>
          <a:srcRect t="-1180" b="1180"/>
          <a:stretch/>
        </p:blipFill>
        <p:spPr>
          <a:xfrm>
            <a:off x="79475" y="-69741"/>
            <a:ext cx="9064525" cy="5094601"/>
          </a:xfrm>
          <a:prstGeom prst="rect">
            <a:avLst/>
          </a:prstGeom>
          <a:noFill/>
          <a:ln>
            <a:noFill/>
          </a:ln>
        </p:spPr>
      </p:pic>
      <p:pic>
        <p:nvPicPr>
          <p:cNvPr id="197" name="Google Shape;197;g22071a07a9c_0_24"/>
          <p:cNvPicPr preferRelativeResize="0"/>
          <p:nvPr/>
        </p:nvPicPr>
        <p:blipFill rotWithShape="1">
          <a:blip r:embed="rId4">
            <a:alphaModFix/>
          </a:blip>
          <a:srcRect/>
          <a:stretch/>
        </p:blipFill>
        <p:spPr>
          <a:xfrm>
            <a:off x="163550" y="1226975"/>
            <a:ext cx="861955" cy="3049500"/>
          </a:xfrm>
          <a:prstGeom prst="rect">
            <a:avLst/>
          </a:prstGeom>
          <a:noFill/>
          <a:ln>
            <a:noFill/>
          </a:ln>
        </p:spPr>
      </p:pic>
      <p:pic>
        <p:nvPicPr>
          <p:cNvPr id="198" name="Google Shape;198;g22071a07a9c_0_24"/>
          <p:cNvPicPr preferRelativeResize="0"/>
          <p:nvPr/>
        </p:nvPicPr>
        <p:blipFill rotWithShape="1">
          <a:blip r:embed="rId5">
            <a:alphaModFix/>
          </a:blip>
          <a:srcRect/>
          <a:stretch/>
        </p:blipFill>
        <p:spPr>
          <a:xfrm>
            <a:off x="-17322" y="38100"/>
            <a:ext cx="981800" cy="1078900"/>
          </a:xfrm>
          <a:prstGeom prst="rect">
            <a:avLst/>
          </a:prstGeom>
          <a:noFill/>
          <a:ln>
            <a:noFill/>
          </a:ln>
        </p:spPr>
      </p:pic>
      <p:pic>
        <p:nvPicPr>
          <p:cNvPr id="199" name="Google Shape;199;g22071a07a9c_0_24"/>
          <p:cNvPicPr preferRelativeResize="0"/>
          <p:nvPr/>
        </p:nvPicPr>
        <p:blipFill rotWithShape="1">
          <a:blip r:embed="rId6">
            <a:alphaModFix/>
          </a:blip>
          <a:srcRect/>
          <a:stretch/>
        </p:blipFill>
        <p:spPr>
          <a:xfrm>
            <a:off x="8378536" y="4125195"/>
            <a:ext cx="692066" cy="1031725"/>
          </a:xfrm>
          <a:prstGeom prst="rect">
            <a:avLst/>
          </a:prstGeom>
          <a:noFill/>
          <a:ln>
            <a:noFill/>
          </a:ln>
        </p:spPr>
      </p:pic>
      <p:sp>
        <p:nvSpPr>
          <p:cNvPr id="200" name="Google Shape;200;g22071a07a9c_0_24"/>
          <p:cNvSpPr/>
          <p:nvPr/>
        </p:nvSpPr>
        <p:spPr>
          <a:xfrm>
            <a:off x="964477" y="52041"/>
            <a:ext cx="8106027" cy="421264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CO" sz="2000" b="1" i="0" u="sng" strike="noStrike" cap="none" dirty="0">
                <a:solidFill>
                  <a:schemeClr val="lt1"/>
                </a:solidFill>
                <a:latin typeface="Calibri"/>
                <a:ea typeface="Calibri"/>
                <a:cs typeface="Calibri"/>
                <a:sym typeface="Calibri"/>
              </a:rPr>
              <a:t>Clima escolar.</a:t>
            </a:r>
          </a:p>
          <a:p>
            <a:pPr marL="0" marR="0" lvl="0" indent="0" algn="ctr" rtl="0">
              <a:lnSpc>
                <a:spcPct val="100000"/>
              </a:lnSpc>
              <a:spcBef>
                <a:spcPts val="0"/>
              </a:spcBef>
              <a:spcAft>
                <a:spcPts val="0"/>
              </a:spcAft>
              <a:buNone/>
            </a:pPr>
            <a:endParaRPr lang="es-CO" sz="2000" b="1" i="0" u="sng" strike="noStrike" cap="non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s-CO" sz="2000" dirty="0">
                <a:solidFill>
                  <a:schemeClr val="lt1"/>
                </a:solidFill>
                <a:latin typeface="Calibri"/>
                <a:ea typeface="Calibri"/>
                <a:cs typeface="Calibri"/>
                <a:sym typeface="Calibri"/>
              </a:rPr>
              <a:t>Para el lectivo 2026 se retomará el trabajo sobre clima escolar a partir de los componentes claves:</a:t>
            </a:r>
          </a:p>
          <a:p>
            <a:pPr marL="0" marR="0" lvl="0" indent="0" algn="just" rtl="0">
              <a:lnSpc>
                <a:spcPct val="100000"/>
              </a:lnSpc>
              <a:spcBef>
                <a:spcPts val="0"/>
              </a:spcBef>
              <a:spcAft>
                <a:spcPts val="0"/>
              </a:spcAft>
              <a:buNone/>
            </a:pPr>
            <a:r>
              <a:rPr lang="es-CO" sz="2000" b="1" i="0" strike="noStrike" cap="none" dirty="0">
                <a:solidFill>
                  <a:srgbClr val="FFFF00"/>
                </a:solidFill>
                <a:latin typeface="Calibri"/>
                <a:ea typeface="Calibri"/>
                <a:cs typeface="Calibri"/>
                <a:sym typeface="Calibri"/>
              </a:rPr>
              <a:t>Relaciones interpersonales:</a:t>
            </a:r>
            <a:r>
              <a:rPr lang="es-CO" sz="2000" i="0" strike="noStrike" cap="none" dirty="0">
                <a:solidFill>
                  <a:schemeClr val="lt1"/>
                </a:solidFill>
                <a:latin typeface="Calibri"/>
                <a:ea typeface="Calibri"/>
                <a:cs typeface="Calibri"/>
                <a:sym typeface="Calibri"/>
              </a:rPr>
              <a:t> Calidad de la </a:t>
            </a:r>
            <a:r>
              <a:rPr lang="es-CO" sz="2000" i="0" strike="noStrike" cap="none" dirty="0" err="1">
                <a:solidFill>
                  <a:schemeClr val="lt1"/>
                </a:solidFill>
                <a:latin typeface="Calibri"/>
                <a:ea typeface="Calibri"/>
                <a:cs typeface="Calibri"/>
                <a:sym typeface="Calibri"/>
              </a:rPr>
              <a:t>convivenia</a:t>
            </a:r>
            <a:r>
              <a:rPr lang="es-CO" sz="2000" i="0" strike="noStrike" cap="none" dirty="0">
                <a:solidFill>
                  <a:schemeClr val="lt1"/>
                </a:solidFill>
                <a:latin typeface="Calibri"/>
                <a:ea typeface="Calibri"/>
                <a:cs typeface="Calibri"/>
                <a:sym typeface="Calibri"/>
              </a:rPr>
              <a:t> trato justo (entendido este como la aplicac</a:t>
            </a:r>
            <a:r>
              <a:rPr lang="es-CO" sz="2000" dirty="0">
                <a:solidFill>
                  <a:schemeClr val="lt1"/>
                </a:solidFill>
                <a:latin typeface="Calibri"/>
                <a:ea typeface="Calibri"/>
                <a:cs typeface="Calibri"/>
                <a:sym typeface="Calibri"/>
              </a:rPr>
              <a:t>ión de las normas y el reconocimiento de los derechos reconocidos en las normas), equitativo y de confianza entre estudiantes, profesores, administrativos y directivos.</a:t>
            </a:r>
          </a:p>
          <a:p>
            <a:pPr marL="0" marR="0" lvl="0" indent="0" algn="just" rtl="0">
              <a:lnSpc>
                <a:spcPct val="100000"/>
              </a:lnSpc>
              <a:spcBef>
                <a:spcPts val="0"/>
              </a:spcBef>
              <a:spcAft>
                <a:spcPts val="0"/>
              </a:spcAft>
              <a:buNone/>
            </a:pPr>
            <a:r>
              <a:rPr lang="es-CO" sz="2000" b="1" i="0" strike="noStrike" cap="none" dirty="0">
                <a:solidFill>
                  <a:srgbClr val="FFFF00"/>
                </a:solidFill>
                <a:latin typeface="Calibri"/>
                <a:ea typeface="Calibri"/>
                <a:cs typeface="Calibri"/>
                <a:sym typeface="Calibri"/>
              </a:rPr>
              <a:t>Entorno físico:</a:t>
            </a:r>
            <a:r>
              <a:rPr lang="es-CO" sz="2000" i="0" strike="noStrike" cap="none" dirty="0">
                <a:solidFill>
                  <a:schemeClr val="lt1"/>
                </a:solidFill>
                <a:latin typeface="Calibri"/>
                <a:ea typeface="Calibri"/>
                <a:cs typeface="Calibri"/>
                <a:sym typeface="Calibri"/>
              </a:rPr>
              <a:t> Limpieza, seguridad y calidad de los espacios educativos. (aulas, patios, zonas comunes).</a:t>
            </a:r>
          </a:p>
          <a:p>
            <a:pPr marL="0" marR="0" lvl="0" indent="0" algn="just" rtl="0">
              <a:lnSpc>
                <a:spcPct val="100000"/>
              </a:lnSpc>
              <a:spcBef>
                <a:spcPts val="0"/>
              </a:spcBef>
              <a:spcAft>
                <a:spcPts val="0"/>
              </a:spcAft>
              <a:buNone/>
            </a:pPr>
            <a:r>
              <a:rPr lang="es-CO" sz="2000" b="1" dirty="0">
                <a:solidFill>
                  <a:srgbClr val="FFFF00"/>
                </a:solidFill>
                <a:latin typeface="Calibri"/>
                <a:ea typeface="Calibri"/>
                <a:cs typeface="Calibri"/>
                <a:sym typeface="Calibri"/>
              </a:rPr>
              <a:t>Normas y convivencia:</a:t>
            </a:r>
            <a:r>
              <a:rPr lang="es-CO" sz="2000" dirty="0">
                <a:solidFill>
                  <a:schemeClr val="lt1"/>
                </a:solidFill>
                <a:latin typeface="Calibri"/>
                <a:ea typeface="Calibri"/>
                <a:cs typeface="Calibri"/>
                <a:sym typeface="Calibri"/>
              </a:rPr>
              <a:t> Presencia de reglas claras, disciplina formativa y participación de la comunidad en la toma de las decisiones de acuerdo al marco normativo y facultativo.</a:t>
            </a:r>
          </a:p>
          <a:p>
            <a:pPr marL="0" marR="0" lvl="0" indent="0" algn="just" rtl="0">
              <a:lnSpc>
                <a:spcPct val="100000"/>
              </a:lnSpc>
              <a:spcBef>
                <a:spcPts val="0"/>
              </a:spcBef>
              <a:spcAft>
                <a:spcPts val="0"/>
              </a:spcAft>
              <a:buNone/>
            </a:pPr>
            <a:r>
              <a:rPr lang="es-CO" sz="2000" b="1" i="0" strike="noStrike" cap="none" dirty="0">
                <a:solidFill>
                  <a:srgbClr val="FFFF00"/>
                </a:solidFill>
                <a:latin typeface="Calibri"/>
                <a:ea typeface="Calibri"/>
                <a:cs typeface="Calibri"/>
                <a:sym typeface="Calibri"/>
              </a:rPr>
              <a:t>Aspecto académico:</a:t>
            </a:r>
            <a:r>
              <a:rPr lang="es-CO" sz="2000" i="0" strike="noStrike" cap="none" dirty="0">
                <a:solidFill>
                  <a:schemeClr val="lt1"/>
                </a:solidFill>
                <a:latin typeface="Calibri"/>
                <a:ea typeface="Calibri"/>
                <a:cs typeface="Calibri"/>
                <a:sym typeface="Calibri"/>
              </a:rPr>
              <a:t> Motivación, sentido de pertenencia y apoyo emocional.</a:t>
            </a:r>
            <a:endParaRPr sz="2000" i="0" strike="noStrike" cap="none" dirty="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9"/>
          <p:cNvPicPr preferRelativeResize="0"/>
          <p:nvPr/>
        </p:nvPicPr>
        <p:blipFill rotWithShape="1">
          <a:blip r:embed="rId3">
            <a:alphaModFix/>
          </a:blip>
          <a:srcRect t="-1180" b="1180"/>
          <a:stretch/>
        </p:blipFill>
        <p:spPr>
          <a:xfrm>
            <a:off x="79475" y="-69741"/>
            <a:ext cx="9064525" cy="5094600"/>
          </a:xfrm>
          <a:prstGeom prst="rect">
            <a:avLst/>
          </a:prstGeom>
          <a:noFill/>
          <a:ln>
            <a:noFill/>
          </a:ln>
        </p:spPr>
      </p:pic>
      <p:pic>
        <p:nvPicPr>
          <p:cNvPr id="206" name="Google Shape;206;p9"/>
          <p:cNvPicPr preferRelativeResize="0"/>
          <p:nvPr/>
        </p:nvPicPr>
        <p:blipFill rotWithShape="1">
          <a:blip r:embed="rId4">
            <a:alphaModFix/>
          </a:blip>
          <a:srcRect/>
          <a:stretch/>
        </p:blipFill>
        <p:spPr>
          <a:xfrm>
            <a:off x="200050" y="1181650"/>
            <a:ext cx="981800" cy="3049500"/>
          </a:xfrm>
          <a:prstGeom prst="rect">
            <a:avLst/>
          </a:prstGeom>
          <a:noFill/>
          <a:ln>
            <a:noFill/>
          </a:ln>
        </p:spPr>
      </p:pic>
      <p:pic>
        <p:nvPicPr>
          <p:cNvPr id="207" name="Google Shape;207;p9"/>
          <p:cNvPicPr preferRelativeResize="0"/>
          <p:nvPr/>
        </p:nvPicPr>
        <p:blipFill rotWithShape="1">
          <a:blip r:embed="rId5">
            <a:alphaModFix/>
          </a:blip>
          <a:srcRect/>
          <a:stretch/>
        </p:blipFill>
        <p:spPr>
          <a:xfrm>
            <a:off x="-17322" y="38100"/>
            <a:ext cx="981800" cy="1078900"/>
          </a:xfrm>
          <a:prstGeom prst="rect">
            <a:avLst/>
          </a:prstGeom>
          <a:noFill/>
          <a:ln>
            <a:noFill/>
          </a:ln>
        </p:spPr>
      </p:pic>
      <p:pic>
        <p:nvPicPr>
          <p:cNvPr id="208" name="Google Shape;208;p9"/>
          <p:cNvPicPr preferRelativeResize="0"/>
          <p:nvPr/>
        </p:nvPicPr>
        <p:blipFill rotWithShape="1">
          <a:blip r:embed="rId6">
            <a:alphaModFix/>
          </a:blip>
          <a:srcRect/>
          <a:stretch/>
        </p:blipFill>
        <p:spPr>
          <a:xfrm>
            <a:off x="8378536" y="4125195"/>
            <a:ext cx="692066" cy="1031725"/>
          </a:xfrm>
          <a:prstGeom prst="rect">
            <a:avLst/>
          </a:prstGeom>
          <a:noFill/>
          <a:ln>
            <a:noFill/>
          </a:ln>
        </p:spPr>
      </p:pic>
      <p:sp>
        <p:nvSpPr>
          <p:cNvPr id="209" name="Google Shape;209;p9"/>
          <p:cNvSpPr/>
          <p:nvPr/>
        </p:nvSpPr>
        <p:spPr>
          <a:xfrm>
            <a:off x="1278646" y="1319061"/>
            <a:ext cx="7593103"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O" sz="1800" b="1" i="0" u="none" strike="noStrike" cap="none" dirty="0">
                <a:solidFill>
                  <a:schemeClr val="lt1"/>
                </a:solidFill>
                <a:latin typeface="Calibri"/>
                <a:ea typeface="Calibri"/>
                <a:cs typeface="Calibri"/>
                <a:sym typeface="Calibri"/>
              </a:rPr>
              <a:t>.  El manual de HABITANCIA fue ajustado y actualizado en concordancia con el marco normativo vigente y con la participación de padres, estudiantes y docentes a través de la mesa técnica liderada por los coordinadores David Escobar, ascensión Vallecilla y Melquisedec Mosquera. Este fue adoptado por el consejo directivo y se encuentra vigente. Se encuentra publicado en la pagi</a:t>
            </a:r>
            <a:r>
              <a:rPr lang="es-CO" sz="1800" b="1" dirty="0">
                <a:solidFill>
                  <a:schemeClr val="lt1"/>
                </a:solidFill>
                <a:latin typeface="Calibri"/>
                <a:ea typeface="Calibri"/>
                <a:cs typeface="Calibri"/>
                <a:sym typeface="Calibri"/>
              </a:rPr>
              <a:t>na web de la institución. </a:t>
            </a:r>
          </a:p>
          <a:p>
            <a:pPr marL="0" marR="0" lvl="0" indent="0" algn="just" rtl="0">
              <a:lnSpc>
                <a:spcPct val="100000"/>
              </a:lnSpc>
              <a:spcBef>
                <a:spcPts val="0"/>
              </a:spcBef>
              <a:spcAft>
                <a:spcPts val="0"/>
              </a:spcAft>
              <a:buNone/>
            </a:pPr>
            <a:endParaRPr lang="es-CO" sz="1800" b="1" i="0" u="none" strike="noStrike" cap="non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s-CO" sz="1800" b="1" dirty="0">
                <a:solidFill>
                  <a:schemeClr val="lt1"/>
                </a:solidFill>
                <a:latin typeface="Calibri"/>
                <a:ea typeface="Calibri"/>
                <a:cs typeface="Calibri"/>
                <a:sym typeface="Calibri"/>
              </a:rPr>
              <a:t>Ienuevolatircali.edu.co</a:t>
            </a:r>
            <a:endParaRPr sz="18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1"/>
          <p:cNvPicPr preferRelativeResize="0"/>
          <p:nvPr/>
        </p:nvPicPr>
        <p:blipFill rotWithShape="1">
          <a:blip r:embed="rId3">
            <a:alphaModFix/>
          </a:blip>
          <a:srcRect t="-1180" b="1180"/>
          <a:stretch/>
        </p:blipFill>
        <p:spPr>
          <a:xfrm>
            <a:off x="79475" y="-69741"/>
            <a:ext cx="9064525" cy="5094600"/>
          </a:xfrm>
          <a:prstGeom prst="rect">
            <a:avLst/>
          </a:prstGeom>
          <a:noFill/>
          <a:ln>
            <a:noFill/>
          </a:ln>
        </p:spPr>
      </p:pic>
      <p:pic>
        <p:nvPicPr>
          <p:cNvPr id="233" name="Google Shape;233;p11"/>
          <p:cNvPicPr preferRelativeResize="0"/>
          <p:nvPr/>
        </p:nvPicPr>
        <p:blipFill rotWithShape="1">
          <a:blip r:embed="rId4">
            <a:alphaModFix/>
          </a:blip>
          <a:srcRect/>
          <a:stretch/>
        </p:blipFill>
        <p:spPr>
          <a:xfrm>
            <a:off x="80879" y="1226975"/>
            <a:ext cx="981800" cy="3049500"/>
          </a:xfrm>
          <a:prstGeom prst="rect">
            <a:avLst/>
          </a:prstGeom>
          <a:noFill/>
          <a:ln>
            <a:noFill/>
          </a:ln>
        </p:spPr>
      </p:pic>
      <p:pic>
        <p:nvPicPr>
          <p:cNvPr id="234" name="Google Shape;234;p11"/>
          <p:cNvPicPr preferRelativeResize="0"/>
          <p:nvPr/>
        </p:nvPicPr>
        <p:blipFill rotWithShape="1">
          <a:blip r:embed="rId5">
            <a:alphaModFix/>
          </a:blip>
          <a:srcRect/>
          <a:stretch/>
        </p:blipFill>
        <p:spPr>
          <a:xfrm>
            <a:off x="-17322" y="38100"/>
            <a:ext cx="981800" cy="1078900"/>
          </a:xfrm>
          <a:prstGeom prst="rect">
            <a:avLst/>
          </a:prstGeom>
          <a:noFill/>
          <a:ln>
            <a:noFill/>
          </a:ln>
        </p:spPr>
      </p:pic>
      <p:pic>
        <p:nvPicPr>
          <p:cNvPr id="235" name="Google Shape;235;p11"/>
          <p:cNvPicPr preferRelativeResize="0"/>
          <p:nvPr/>
        </p:nvPicPr>
        <p:blipFill rotWithShape="1">
          <a:blip r:embed="rId6">
            <a:alphaModFix/>
          </a:blip>
          <a:srcRect/>
          <a:stretch/>
        </p:blipFill>
        <p:spPr>
          <a:xfrm>
            <a:off x="8378536" y="4125195"/>
            <a:ext cx="692066" cy="1031725"/>
          </a:xfrm>
          <a:prstGeom prst="rect">
            <a:avLst/>
          </a:prstGeom>
          <a:noFill/>
          <a:ln>
            <a:noFill/>
          </a:ln>
        </p:spPr>
      </p:pic>
      <p:sp>
        <p:nvSpPr>
          <p:cNvPr id="236" name="Google Shape;236;p11"/>
          <p:cNvSpPr/>
          <p:nvPr/>
        </p:nvSpPr>
        <p:spPr>
          <a:xfrm>
            <a:off x="973874" y="-113036"/>
            <a:ext cx="7010400" cy="51090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O" sz="1800" b="1" i="0" u="sng" strike="noStrike" cap="none" dirty="0">
                <a:solidFill>
                  <a:schemeClr val="lt1"/>
                </a:solidFill>
                <a:latin typeface="Calibri"/>
                <a:ea typeface="Calibri"/>
                <a:cs typeface="Calibri"/>
                <a:sym typeface="Calibri"/>
              </a:rPr>
              <a:t>Relaciones con el entorno.</a:t>
            </a:r>
            <a:endParaRPr sz="1800" b="1" i="0" u="sng" strike="noStrike" cap="none" dirty="0">
              <a:solidFill>
                <a:schemeClr val="lt1"/>
              </a:solidFill>
              <a:latin typeface="Calibri"/>
              <a:ea typeface="Calibri"/>
              <a:cs typeface="Calibri"/>
              <a:sym typeface="Calibri"/>
            </a:endParaRPr>
          </a:p>
          <a:p>
            <a:pPr marL="0" marR="0" lvl="0" indent="0" algn="just" rtl="0">
              <a:lnSpc>
                <a:spcPct val="100000"/>
              </a:lnSpc>
              <a:spcBef>
                <a:spcPts val="800"/>
              </a:spcBef>
              <a:spcAft>
                <a:spcPts val="0"/>
              </a:spcAft>
              <a:buNone/>
            </a:pPr>
            <a:r>
              <a:rPr lang="es-CO" sz="1800" b="0" i="0" u="none" strike="noStrike" cap="none" dirty="0">
                <a:solidFill>
                  <a:schemeClr val="lt1"/>
                </a:solidFill>
                <a:latin typeface="Calibri"/>
                <a:ea typeface="Calibri"/>
                <a:cs typeface="Calibri"/>
                <a:sym typeface="Calibri"/>
              </a:rPr>
              <a:t>. La institución mantiene relaciones constantes con diferentes organizaciones que persiguen objetivos comunes a los de Nuevo Latir y con quienes desarrolla trabajos, proyectos e iniciativas que aportan al desarrollo del Proyecto Educativo. Entre otras: secretaría de salud, policía, JAL, secretaria del deporte, secretaria de justicia y seguridad, </a:t>
            </a:r>
            <a:r>
              <a:rPr lang="es-CO" sz="1800" dirty="0">
                <a:solidFill>
                  <a:schemeClr val="lt1"/>
                </a:solidFill>
                <a:latin typeface="Calibri"/>
                <a:ea typeface="Calibri"/>
                <a:cs typeface="Calibri"/>
                <a:sym typeface="Calibri"/>
              </a:rPr>
              <a:t>secretaría</a:t>
            </a:r>
            <a:r>
              <a:rPr lang="es-CO" sz="1800" b="0" i="0" u="none" strike="noStrike" cap="none" dirty="0">
                <a:solidFill>
                  <a:schemeClr val="lt1"/>
                </a:solidFill>
                <a:latin typeface="Calibri"/>
                <a:ea typeface="Calibri"/>
                <a:cs typeface="Calibri"/>
                <a:sym typeface="Calibri"/>
              </a:rPr>
              <a:t> de cultura, corporación caminos, Si mujer, SENA entre otras. </a:t>
            </a:r>
            <a:endParaRPr sz="1800" b="0" i="0" u="none" strike="noStrike" cap="none" dirty="0">
              <a:solidFill>
                <a:schemeClr val="lt1"/>
              </a:solidFill>
              <a:latin typeface="Calibri"/>
              <a:ea typeface="Calibri"/>
              <a:cs typeface="Calibri"/>
              <a:sym typeface="Calibri"/>
            </a:endParaRPr>
          </a:p>
          <a:p>
            <a:pPr marL="0" marR="0" lvl="0" indent="0" algn="just" rtl="0">
              <a:lnSpc>
                <a:spcPct val="100000"/>
              </a:lnSpc>
              <a:spcBef>
                <a:spcPts val="800"/>
              </a:spcBef>
              <a:spcAft>
                <a:spcPts val="0"/>
              </a:spcAft>
              <a:buNone/>
            </a:pPr>
            <a:r>
              <a:rPr lang="es-CO" sz="1800" b="0" i="0" u="none" strike="noStrike" cap="none" dirty="0">
                <a:solidFill>
                  <a:schemeClr val="lt1"/>
                </a:solidFill>
                <a:latin typeface="Calibri"/>
                <a:ea typeface="Calibri"/>
                <a:cs typeface="Calibri"/>
                <a:sym typeface="Calibri"/>
              </a:rPr>
              <a:t>. La institución cuenta con alianzas y acuerdos con diferentes entidades para apoyar la ejecución de sus proyectos. Además, tales alianzas y acuerdos cuentan con la participación de los diferentes estamentos de la comunidad educativa y sectores de la comunidad general: Gracias a estos convenios se cuenta con profesionales que desarrollan sus prácticas profesionales en la institución en áreas como Psicología, trabajo social, docentes en diferentes áreas.</a:t>
            </a:r>
          </a:p>
          <a:p>
            <a:pPr marL="0" marR="0" lvl="0" indent="0" algn="just" rtl="0">
              <a:lnSpc>
                <a:spcPct val="100000"/>
              </a:lnSpc>
              <a:spcBef>
                <a:spcPts val="800"/>
              </a:spcBef>
              <a:spcAft>
                <a:spcPts val="0"/>
              </a:spcAft>
              <a:buNone/>
            </a:pPr>
            <a:r>
              <a:rPr lang="es-CO" sz="1800" dirty="0">
                <a:solidFill>
                  <a:schemeClr val="lt1"/>
                </a:solidFill>
                <a:latin typeface="Calibri"/>
                <a:ea typeface="Calibri"/>
                <a:cs typeface="Calibri"/>
                <a:sym typeface="Calibri"/>
              </a:rPr>
              <a:t>De igual forma se firmó convenios con 5 Instituciones de educación superior: </a:t>
            </a:r>
            <a:r>
              <a:rPr lang="es-CO" sz="1800" dirty="0" err="1">
                <a:solidFill>
                  <a:schemeClr val="lt1"/>
                </a:solidFill>
                <a:latin typeface="Calibri"/>
                <a:ea typeface="Calibri"/>
                <a:cs typeface="Calibri"/>
                <a:sym typeface="Calibri"/>
              </a:rPr>
              <a:t>Univalle</a:t>
            </a:r>
            <a:r>
              <a:rPr lang="es-CO" sz="1800" dirty="0">
                <a:solidFill>
                  <a:schemeClr val="lt1"/>
                </a:solidFill>
                <a:latin typeface="Calibri"/>
                <a:ea typeface="Calibri"/>
                <a:cs typeface="Calibri"/>
                <a:sym typeface="Calibri"/>
              </a:rPr>
              <a:t>, </a:t>
            </a:r>
            <a:r>
              <a:rPr lang="es-CO" sz="1800" dirty="0" err="1">
                <a:solidFill>
                  <a:schemeClr val="lt1"/>
                </a:solidFill>
                <a:latin typeface="Calibri"/>
                <a:ea typeface="Calibri"/>
                <a:cs typeface="Calibri"/>
                <a:sym typeface="Calibri"/>
              </a:rPr>
              <a:t>Esc</a:t>
            </a:r>
            <a:r>
              <a:rPr lang="es-CO" sz="1800" dirty="0">
                <a:solidFill>
                  <a:schemeClr val="lt1"/>
                </a:solidFill>
                <a:latin typeface="Calibri"/>
                <a:ea typeface="Calibri"/>
                <a:cs typeface="Calibri"/>
                <a:sym typeface="Calibri"/>
              </a:rPr>
              <a:t> </a:t>
            </a:r>
            <a:r>
              <a:rPr lang="es-CO" sz="1800" dirty="0" err="1">
                <a:solidFill>
                  <a:schemeClr val="lt1"/>
                </a:solidFill>
                <a:latin typeface="Calibri"/>
                <a:ea typeface="Calibri"/>
                <a:cs typeface="Calibri"/>
                <a:sym typeface="Calibri"/>
              </a:rPr>
              <a:t>Nal</a:t>
            </a:r>
            <a:r>
              <a:rPr lang="es-CO" sz="1800" dirty="0">
                <a:solidFill>
                  <a:schemeClr val="lt1"/>
                </a:solidFill>
                <a:latin typeface="Calibri"/>
                <a:ea typeface="Calibri"/>
                <a:cs typeface="Calibri"/>
                <a:sym typeface="Calibri"/>
              </a:rPr>
              <a:t>. Del Deporte, Universidad Antonio José Camacho, </a:t>
            </a:r>
            <a:r>
              <a:rPr lang="es-CO" sz="1800" dirty="0" err="1">
                <a:solidFill>
                  <a:schemeClr val="lt1"/>
                </a:solidFill>
                <a:latin typeface="Calibri"/>
                <a:ea typeface="Calibri"/>
                <a:cs typeface="Calibri"/>
                <a:sym typeface="Calibri"/>
              </a:rPr>
              <a:t>Intep</a:t>
            </a:r>
            <a:r>
              <a:rPr lang="es-CO" sz="1800" dirty="0">
                <a:solidFill>
                  <a:schemeClr val="lt1"/>
                </a:solidFill>
                <a:latin typeface="Calibri"/>
                <a:ea typeface="Calibri"/>
                <a:cs typeface="Calibri"/>
                <a:sym typeface="Calibri"/>
              </a:rPr>
              <a:t>. Próximo a firmar con la UNIR de España.</a:t>
            </a: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1"/>
          <p:cNvPicPr preferRelativeResize="0"/>
          <p:nvPr/>
        </p:nvPicPr>
        <p:blipFill rotWithShape="1">
          <a:blip r:embed="rId3">
            <a:alphaModFix/>
          </a:blip>
          <a:srcRect t="-1180" b="1180"/>
          <a:stretch/>
        </p:blipFill>
        <p:spPr>
          <a:xfrm>
            <a:off x="72041" y="0"/>
            <a:ext cx="9064525" cy="5094600"/>
          </a:xfrm>
          <a:prstGeom prst="rect">
            <a:avLst/>
          </a:prstGeom>
          <a:noFill/>
          <a:ln>
            <a:noFill/>
          </a:ln>
        </p:spPr>
      </p:pic>
      <p:pic>
        <p:nvPicPr>
          <p:cNvPr id="233" name="Google Shape;233;p11"/>
          <p:cNvPicPr preferRelativeResize="0"/>
          <p:nvPr/>
        </p:nvPicPr>
        <p:blipFill rotWithShape="1">
          <a:blip r:embed="rId4">
            <a:alphaModFix/>
          </a:blip>
          <a:srcRect/>
          <a:stretch/>
        </p:blipFill>
        <p:spPr>
          <a:xfrm>
            <a:off x="110616" y="1226975"/>
            <a:ext cx="981800" cy="3049500"/>
          </a:xfrm>
          <a:prstGeom prst="rect">
            <a:avLst/>
          </a:prstGeom>
          <a:noFill/>
          <a:ln>
            <a:noFill/>
          </a:ln>
        </p:spPr>
      </p:pic>
      <p:pic>
        <p:nvPicPr>
          <p:cNvPr id="234" name="Google Shape;234;p11"/>
          <p:cNvPicPr preferRelativeResize="0"/>
          <p:nvPr/>
        </p:nvPicPr>
        <p:blipFill rotWithShape="1">
          <a:blip r:embed="rId5">
            <a:alphaModFix/>
          </a:blip>
          <a:srcRect/>
          <a:stretch/>
        </p:blipFill>
        <p:spPr>
          <a:xfrm>
            <a:off x="-17322" y="38100"/>
            <a:ext cx="981800" cy="1078900"/>
          </a:xfrm>
          <a:prstGeom prst="rect">
            <a:avLst/>
          </a:prstGeom>
          <a:noFill/>
          <a:ln>
            <a:noFill/>
          </a:ln>
        </p:spPr>
      </p:pic>
      <p:pic>
        <p:nvPicPr>
          <p:cNvPr id="235" name="Google Shape;235;p11"/>
          <p:cNvPicPr preferRelativeResize="0"/>
          <p:nvPr/>
        </p:nvPicPr>
        <p:blipFill rotWithShape="1">
          <a:blip r:embed="rId6">
            <a:alphaModFix/>
          </a:blip>
          <a:srcRect/>
          <a:stretch/>
        </p:blipFill>
        <p:spPr>
          <a:xfrm>
            <a:off x="8378536" y="4125195"/>
            <a:ext cx="692066" cy="1031725"/>
          </a:xfrm>
          <a:prstGeom prst="rect">
            <a:avLst/>
          </a:prstGeom>
          <a:noFill/>
          <a:ln>
            <a:noFill/>
          </a:ln>
        </p:spPr>
      </p:pic>
      <p:sp>
        <p:nvSpPr>
          <p:cNvPr id="236" name="Google Shape;236;p11"/>
          <p:cNvSpPr/>
          <p:nvPr/>
        </p:nvSpPr>
        <p:spPr>
          <a:xfrm>
            <a:off x="1412491" y="1040077"/>
            <a:ext cx="6553798"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8000" b="1" dirty="0">
                <a:solidFill>
                  <a:schemeClr val="lt1"/>
                </a:solidFill>
                <a:latin typeface="Calibri"/>
                <a:ea typeface="Calibri"/>
                <a:cs typeface="Calibri"/>
                <a:sym typeface="Calibri"/>
              </a:rPr>
              <a:t>MUCHAS GRACIAS</a:t>
            </a:r>
            <a:endParaRPr sz="8000" b="1"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62337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45" name="Google Shape;45;p3"/>
          <p:cNvPicPr preferRelativeResize="0"/>
          <p:nvPr/>
        </p:nvPicPr>
        <p:blipFill rotWithShape="1">
          <a:blip r:embed="rId3">
            <a:alphaModFix/>
          </a:blip>
          <a:srcRect t="-1180" b="1180"/>
          <a:stretch/>
        </p:blipFill>
        <p:spPr>
          <a:xfrm>
            <a:off x="58878" y="-6132"/>
            <a:ext cx="9064525" cy="5094601"/>
          </a:xfrm>
          <a:prstGeom prst="rect">
            <a:avLst/>
          </a:prstGeom>
          <a:noFill/>
          <a:ln w="9525" cap="flat" cmpd="sng">
            <a:solidFill>
              <a:srgbClr val="000000"/>
            </a:solidFill>
            <a:prstDash val="dot"/>
            <a:round/>
            <a:headEnd type="none" w="sm" len="sm"/>
            <a:tailEnd type="none" w="sm" len="sm"/>
          </a:ln>
        </p:spPr>
      </p:pic>
      <p:pic>
        <p:nvPicPr>
          <p:cNvPr id="46" name="Google Shape;46;p3"/>
          <p:cNvPicPr preferRelativeResize="0"/>
          <p:nvPr/>
        </p:nvPicPr>
        <p:blipFill rotWithShape="1">
          <a:blip r:embed="rId4">
            <a:alphaModFix/>
          </a:blip>
          <a:srcRect/>
          <a:stretch/>
        </p:blipFill>
        <p:spPr>
          <a:xfrm>
            <a:off x="219075" y="1131575"/>
            <a:ext cx="1497251" cy="3424098"/>
          </a:xfrm>
          <a:prstGeom prst="rect">
            <a:avLst/>
          </a:prstGeom>
          <a:noFill/>
          <a:ln>
            <a:noFill/>
          </a:ln>
        </p:spPr>
      </p:pic>
      <p:pic>
        <p:nvPicPr>
          <p:cNvPr id="47" name="Google Shape;47;p3"/>
          <p:cNvPicPr preferRelativeResize="0"/>
          <p:nvPr/>
        </p:nvPicPr>
        <p:blipFill rotWithShape="1">
          <a:blip r:embed="rId5">
            <a:alphaModFix/>
          </a:blip>
          <a:srcRect/>
          <a:stretch/>
        </p:blipFill>
        <p:spPr>
          <a:xfrm>
            <a:off x="58878" y="38100"/>
            <a:ext cx="981800" cy="1078900"/>
          </a:xfrm>
          <a:prstGeom prst="rect">
            <a:avLst/>
          </a:prstGeom>
          <a:noFill/>
          <a:ln>
            <a:noFill/>
          </a:ln>
        </p:spPr>
      </p:pic>
      <p:pic>
        <p:nvPicPr>
          <p:cNvPr id="48" name="Google Shape;48;p3"/>
          <p:cNvPicPr preferRelativeResize="0"/>
          <p:nvPr/>
        </p:nvPicPr>
        <p:blipFill rotWithShape="1">
          <a:blip r:embed="rId6">
            <a:alphaModFix/>
          </a:blip>
          <a:srcRect/>
          <a:stretch/>
        </p:blipFill>
        <p:spPr>
          <a:xfrm>
            <a:off x="8378536" y="4048995"/>
            <a:ext cx="692066" cy="1031725"/>
          </a:xfrm>
          <a:prstGeom prst="rect">
            <a:avLst/>
          </a:prstGeom>
          <a:noFill/>
          <a:ln>
            <a:noFill/>
          </a:ln>
        </p:spPr>
      </p:pic>
      <p:sp>
        <p:nvSpPr>
          <p:cNvPr id="49" name="Google Shape;49;p3"/>
          <p:cNvSpPr txBox="1"/>
          <p:nvPr/>
        </p:nvSpPr>
        <p:spPr>
          <a:xfrm>
            <a:off x="2909400" y="337900"/>
            <a:ext cx="3546000" cy="4533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CO" sz="2500" b="1">
                <a:solidFill>
                  <a:schemeClr val="lt1"/>
                </a:solidFill>
              </a:rPr>
              <a:t>GESTIÒN DIRECTIVA</a:t>
            </a:r>
            <a:endParaRPr sz="2500" b="1">
              <a:solidFill>
                <a:schemeClr val="lt1"/>
              </a:solidFill>
            </a:endParaRPr>
          </a:p>
        </p:txBody>
      </p:sp>
      <p:sp>
        <p:nvSpPr>
          <p:cNvPr id="50" name="Google Shape;50;p3"/>
          <p:cNvSpPr/>
          <p:nvPr/>
        </p:nvSpPr>
        <p:spPr>
          <a:xfrm rot="2309016">
            <a:off x="2002344" y="788772"/>
            <a:ext cx="609362" cy="765005"/>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 name="Google Shape;51;p3"/>
          <p:cNvSpPr txBox="1"/>
          <p:nvPr/>
        </p:nvSpPr>
        <p:spPr>
          <a:xfrm>
            <a:off x="2350" y="1505275"/>
            <a:ext cx="3164100" cy="6093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CO" sz="1600" b="1">
                <a:solidFill>
                  <a:schemeClr val="lt1"/>
                </a:solidFill>
                <a:latin typeface="Calibri"/>
                <a:ea typeface="Calibri"/>
                <a:cs typeface="Calibri"/>
                <a:sym typeface="Calibri"/>
              </a:rPr>
              <a:t>PROCESO 1: Horizonte Institucional</a:t>
            </a:r>
            <a:endParaRPr sz="1600" b="1">
              <a:solidFill>
                <a:schemeClr val="lt1"/>
              </a:solidFill>
              <a:latin typeface="Calibri"/>
              <a:ea typeface="Calibri"/>
              <a:cs typeface="Calibri"/>
              <a:sym typeface="Calibri"/>
            </a:endParaRPr>
          </a:p>
        </p:txBody>
      </p:sp>
      <p:sp>
        <p:nvSpPr>
          <p:cNvPr id="52" name="Google Shape;52;p3"/>
          <p:cNvSpPr txBox="1"/>
          <p:nvPr/>
        </p:nvSpPr>
        <p:spPr>
          <a:xfrm>
            <a:off x="158600" y="2856075"/>
            <a:ext cx="1814100" cy="10467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s-CO" b="1">
                <a:solidFill>
                  <a:schemeClr val="lt1"/>
                </a:solidFill>
                <a:latin typeface="Calibri"/>
                <a:ea typeface="Calibri"/>
                <a:cs typeface="Calibri"/>
                <a:sym typeface="Calibri"/>
              </a:rPr>
              <a:t>Direccionamiento estratégico y horizonte institucional. </a:t>
            </a:r>
            <a:endParaRPr b="1">
              <a:solidFill>
                <a:schemeClr val="lt1"/>
              </a:solidFill>
              <a:latin typeface="Calibri"/>
              <a:ea typeface="Calibri"/>
              <a:cs typeface="Calibri"/>
              <a:sym typeface="Calibri"/>
            </a:endParaRPr>
          </a:p>
        </p:txBody>
      </p:sp>
      <p:sp>
        <p:nvSpPr>
          <p:cNvPr id="53" name="Google Shape;53;p3"/>
          <p:cNvSpPr txBox="1"/>
          <p:nvPr/>
        </p:nvSpPr>
        <p:spPr>
          <a:xfrm>
            <a:off x="2057875" y="2932275"/>
            <a:ext cx="1548000" cy="6156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s-CO" b="1">
                <a:solidFill>
                  <a:schemeClr val="lt1"/>
                </a:solidFill>
                <a:latin typeface="Calibri"/>
                <a:ea typeface="Calibri"/>
                <a:cs typeface="Calibri"/>
                <a:sym typeface="Calibri"/>
              </a:rPr>
              <a:t>Gestión estratégica</a:t>
            </a:r>
            <a:r>
              <a:rPr lang="es-CO">
                <a:solidFill>
                  <a:schemeClr val="lt1"/>
                </a:solidFill>
                <a:latin typeface="Calibri"/>
                <a:ea typeface="Calibri"/>
                <a:cs typeface="Calibri"/>
                <a:sym typeface="Calibri"/>
              </a:rPr>
              <a:t>. </a:t>
            </a:r>
            <a:endParaRPr sz="1200">
              <a:solidFill>
                <a:schemeClr val="lt1"/>
              </a:solidFill>
              <a:latin typeface="Calibri"/>
              <a:ea typeface="Calibri"/>
              <a:cs typeface="Calibri"/>
              <a:sym typeface="Calibri"/>
            </a:endParaRPr>
          </a:p>
        </p:txBody>
      </p:sp>
      <p:sp>
        <p:nvSpPr>
          <p:cNvPr id="54" name="Google Shape;54;p3"/>
          <p:cNvSpPr/>
          <p:nvPr/>
        </p:nvSpPr>
        <p:spPr>
          <a:xfrm>
            <a:off x="1695550" y="2166075"/>
            <a:ext cx="692100" cy="6093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p3"/>
          <p:cNvSpPr txBox="1"/>
          <p:nvPr/>
        </p:nvSpPr>
        <p:spPr>
          <a:xfrm>
            <a:off x="3176550" y="1516625"/>
            <a:ext cx="3164100" cy="6093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CO" sz="1600" b="1">
                <a:solidFill>
                  <a:schemeClr val="lt1"/>
                </a:solidFill>
                <a:latin typeface="Calibri"/>
                <a:ea typeface="Calibri"/>
                <a:cs typeface="Calibri"/>
                <a:sym typeface="Calibri"/>
              </a:rPr>
              <a:t>PROCESO 2: Gobierno escolar</a:t>
            </a:r>
            <a:endParaRPr sz="1600" b="1">
              <a:solidFill>
                <a:schemeClr val="lt1"/>
              </a:solidFill>
              <a:latin typeface="Calibri"/>
              <a:ea typeface="Calibri"/>
              <a:cs typeface="Calibri"/>
              <a:sym typeface="Calibri"/>
            </a:endParaRPr>
          </a:p>
        </p:txBody>
      </p:sp>
      <p:sp>
        <p:nvSpPr>
          <p:cNvPr id="56" name="Google Shape;56;p3"/>
          <p:cNvSpPr txBox="1"/>
          <p:nvPr/>
        </p:nvSpPr>
        <p:spPr>
          <a:xfrm>
            <a:off x="6340650" y="1526350"/>
            <a:ext cx="2730000" cy="694500"/>
          </a:xfrm>
          <a:prstGeom prst="rect">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7000"/>
              </a:lnSpc>
              <a:spcBef>
                <a:spcPts val="0"/>
              </a:spcBef>
              <a:spcAft>
                <a:spcPts val="0"/>
              </a:spcAft>
              <a:buNone/>
            </a:pPr>
            <a:r>
              <a:rPr lang="es-CO" sz="1600" b="1">
                <a:solidFill>
                  <a:schemeClr val="lt1"/>
                </a:solidFill>
                <a:latin typeface="Calibri"/>
                <a:ea typeface="Calibri"/>
                <a:cs typeface="Calibri"/>
                <a:sym typeface="Calibri"/>
              </a:rPr>
              <a:t>PROCESO 3: Liderazgo en la gestión directiva </a:t>
            </a:r>
            <a:endParaRPr sz="1600" b="1">
              <a:solidFill>
                <a:schemeClr val="lt1"/>
              </a:solidFill>
              <a:latin typeface="Calibri"/>
              <a:ea typeface="Calibri"/>
              <a:cs typeface="Calibri"/>
              <a:sym typeface="Calibri"/>
            </a:endParaRPr>
          </a:p>
        </p:txBody>
      </p:sp>
      <p:sp>
        <p:nvSpPr>
          <p:cNvPr id="57" name="Google Shape;57;p3"/>
          <p:cNvSpPr/>
          <p:nvPr/>
        </p:nvSpPr>
        <p:spPr>
          <a:xfrm>
            <a:off x="4288350" y="864999"/>
            <a:ext cx="609300" cy="5601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 name="Google Shape;58;p3"/>
          <p:cNvSpPr/>
          <p:nvPr/>
        </p:nvSpPr>
        <p:spPr>
          <a:xfrm rot="-2322232">
            <a:off x="6453724" y="806570"/>
            <a:ext cx="609312" cy="765096"/>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59;p3"/>
          <p:cNvSpPr/>
          <p:nvPr/>
        </p:nvSpPr>
        <p:spPr>
          <a:xfrm>
            <a:off x="7181950" y="2242275"/>
            <a:ext cx="692100" cy="615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 name="Google Shape;60;p3"/>
          <p:cNvSpPr txBox="1"/>
          <p:nvPr/>
        </p:nvSpPr>
        <p:spPr>
          <a:xfrm>
            <a:off x="5973850" y="3251550"/>
            <a:ext cx="1497300" cy="400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s-CO" b="1">
                <a:solidFill>
                  <a:schemeClr val="lt1"/>
                </a:solidFill>
                <a:latin typeface="Calibri"/>
                <a:ea typeface="Calibri"/>
                <a:cs typeface="Calibri"/>
                <a:sym typeface="Calibri"/>
              </a:rPr>
              <a:t>Clima escolar</a:t>
            </a:r>
            <a:endParaRPr sz="1200">
              <a:solidFill>
                <a:schemeClr val="lt1"/>
              </a:solidFill>
              <a:latin typeface="Calibri"/>
              <a:ea typeface="Calibri"/>
              <a:cs typeface="Calibri"/>
              <a:sym typeface="Calibri"/>
            </a:endParaRPr>
          </a:p>
        </p:txBody>
      </p:sp>
      <p:sp>
        <p:nvSpPr>
          <p:cNvPr id="61" name="Google Shape;61;p3"/>
          <p:cNvSpPr txBox="1"/>
          <p:nvPr/>
        </p:nvSpPr>
        <p:spPr>
          <a:xfrm>
            <a:off x="5973850" y="2851350"/>
            <a:ext cx="1723200" cy="400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s-CO" b="1">
                <a:solidFill>
                  <a:schemeClr val="lt1"/>
                </a:solidFill>
                <a:latin typeface="Calibri"/>
                <a:ea typeface="Calibri"/>
                <a:cs typeface="Calibri"/>
                <a:sym typeface="Calibri"/>
              </a:rPr>
              <a:t>Cultura institucional</a:t>
            </a:r>
            <a:endParaRPr sz="1200">
              <a:solidFill>
                <a:schemeClr val="lt1"/>
              </a:solidFill>
              <a:latin typeface="Calibri"/>
              <a:ea typeface="Calibri"/>
              <a:cs typeface="Calibri"/>
              <a:sym typeface="Calibri"/>
            </a:endParaRPr>
          </a:p>
        </p:txBody>
      </p:sp>
      <p:sp>
        <p:nvSpPr>
          <p:cNvPr id="62" name="Google Shape;62;p3"/>
          <p:cNvSpPr txBox="1"/>
          <p:nvPr/>
        </p:nvSpPr>
        <p:spPr>
          <a:xfrm>
            <a:off x="7697050" y="2851350"/>
            <a:ext cx="1402500" cy="10467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s-CO" b="1">
                <a:solidFill>
                  <a:schemeClr val="lt1"/>
                </a:solidFill>
                <a:latin typeface="Calibri"/>
                <a:ea typeface="Calibri"/>
                <a:cs typeface="Calibri"/>
                <a:sym typeface="Calibri"/>
              </a:rPr>
              <a:t>Relaciones entorno - relacionamiento SED</a:t>
            </a:r>
            <a:endParaRPr sz="1200">
              <a:solidFill>
                <a:schemeClr val="lt1"/>
              </a:solidFill>
              <a:latin typeface="Calibri"/>
              <a:ea typeface="Calibri"/>
              <a:cs typeface="Calibri"/>
              <a:sym typeface="Calibri"/>
            </a:endParaRPr>
          </a:p>
        </p:txBody>
      </p:sp>
      <p:cxnSp>
        <p:nvCxnSpPr>
          <p:cNvPr id="63" name="Google Shape;63;p3"/>
          <p:cNvCxnSpPr>
            <a:stCxn id="52" idx="3"/>
            <a:endCxn id="53" idx="1"/>
          </p:cNvCxnSpPr>
          <p:nvPr/>
        </p:nvCxnSpPr>
        <p:spPr>
          <a:xfrm rot="10800000" flipH="1">
            <a:off x="1972700" y="3239925"/>
            <a:ext cx="85200" cy="139500"/>
          </a:xfrm>
          <a:prstGeom prst="straightConnector1">
            <a:avLst/>
          </a:prstGeom>
          <a:noFill/>
          <a:ln w="114300" cap="flat" cmpd="sng">
            <a:solidFill>
              <a:schemeClr val="dk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2"/>
          <p:cNvPicPr preferRelativeResize="0"/>
          <p:nvPr/>
        </p:nvPicPr>
        <p:blipFill rotWithShape="1">
          <a:blip r:embed="rId3">
            <a:alphaModFix/>
          </a:blip>
          <a:srcRect t="-1180" b="1180"/>
          <a:stretch/>
        </p:blipFill>
        <p:spPr>
          <a:xfrm>
            <a:off x="76200" y="73825"/>
            <a:ext cx="9064525" cy="5020775"/>
          </a:xfrm>
          <a:prstGeom prst="rect">
            <a:avLst/>
          </a:prstGeom>
          <a:noFill/>
          <a:ln>
            <a:noFill/>
          </a:ln>
        </p:spPr>
      </p:pic>
      <p:pic>
        <p:nvPicPr>
          <p:cNvPr id="69" name="Google Shape;69;p2"/>
          <p:cNvPicPr preferRelativeResize="0"/>
          <p:nvPr/>
        </p:nvPicPr>
        <p:blipFill rotWithShape="1">
          <a:blip r:embed="rId4">
            <a:alphaModFix/>
          </a:blip>
          <a:srcRect/>
          <a:stretch/>
        </p:blipFill>
        <p:spPr>
          <a:xfrm>
            <a:off x="219075" y="737650"/>
            <a:ext cx="1353375" cy="3812025"/>
          </a:xfrm>
          <a:prstGeom prst="rect">
            <a:avLst/>
          </a:prstGeom>
          <a:noFill/>
          <a:ln>
            <a:noFill/>
          </a:ln>
        </p:spPr>
      </p:pic>
      <p:pic>
        <p:nvPicPr>
          <p:cNvPr id="70" name="Google Shape;70;p2"/>
          <p:cNvPicPr preferRelativeResize="0"/>
          <p:nvPr/>
        </p:nvPicPr>
        <p:blipFill rotWithShape="1">
          <a:blip r:embed="rId5">
            <a:alphaModFix/>
          </a:blip>
          <a:srcRect/>
          <a:stretch/>
        </p:blipFill>
        <p:spPr>
          <a:xfrm>
            <a:off x="7845136" y="3896595"/>
            <a:ext cx="692066" cy="1031728"/>
          </a:xfrm>
          <a:prstGeom prst="rect">
            <a:avLst/>
          </a:prstGeom>
          <a:noFill/>
          <a:ln>
            <a:noFill/>
          </a:ln>
        </p:spPr>
      </p:pic>
      <p:pic>
        <p:nvPicPr>
          <p:cNvPr id="71" name="Google Shape;71;p2"/>
          <p:cNvPicPr preferRelativeResize="0"/>
          <p:nvPr/>
        </p:nvPicPr>
        <p:blipFill rotWithShape="1">
          <a:blip r:embed="rId6">
            <a:alphaModFix/>
          </a:blip>
          <a:srcRect/>
          <a:stretch/>
        </p:blipFill>
        <p:spPr>
          <a:xfrm>
            <a:off x="-17322" y="38100"/>
            <a:ext cx="981800" cy="1078900"/>
          </a:xfrm>
          <a:prstGeom prst="rect">
            <a:avLst/>
          </a:prstGeom>
          <a:noFill/>
          <a:ln>
            <a:noFill/>
          </a:ln>
        </p:spPr>
      </p:pic>
      <p:sp>
        <p:nvSpPr>
          <p:cNvPr id="72" name="Google Shape;72;p2"/>
          <p:cNvSpPr/>
          <p:nvPr/>
        </p:nvSpPr>
        <p:spPr>
          <a:xfrm>
            <a:off x="1349675" y="241050"/>
            <a:ext cx="7316100" cy="433960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CO" sz="2000" b="1" i="0" u="none" strike="noStrike" cap="none" dirty="0">
                <a:solidFill>
                  <a:schemeClr val="lt1"/>
                </a:solidFill>
                <a:latin typeface="Calibri"/>
                <a:ea typeface="Calibri"/>
                <a:cs typeface="Calibri"/>
                <a:sym typeface="Calibri"/>
              </a:rPr>
              <a:t>PROCESO 1: Horizonte Institucional</a:t>
            </a:r>
            <a:endParaRPr sz="2000" b="1" i="0" u="none" strike="noStrike" cap="none" dirty="0">
              <a:solidFill>
                <a:schemeClr val="lt1"/>
              </a:solidFill>
              <a:latin typeface="Calibri"/>
              <a:ea typeface="Calibri"/>
              <a:cs typeface="Calibri"/>
              <a:sym typeface="Calibri"/>
            </a:endParaRPr>
          </a:p>
          <a:p>
            <a:pPr marL="0" marR="0" lvl="0" indent="0" algn="just" rtl="0">
              <a:lnSpc>
                <a:spcPct val="150000"/>
              </a:lnSpc>
              <a:spcBef>
                <a:spcPts val="0"/>
              </a:spcBef>
              <a:spcAft>
                <a:spcPts val="0"/>
              </a:spcAft>
              <a:buNone/>
            </a:pPr>
            <a:r>
              <a:rPr lang="es-CO" sz="2000" b="1" i="0" u="none" strike="noStrike" cap="none" dirty="0">
                <a:solidFill>
                  <a:schemeClr val="lt1"/>
                </a:solidFill>
                <a:latin typeface="Calibri"/>
                <a:ea typeface="Calibri"/>
                <a:cs typeface="Calibri"/>
                <a:sym typeface="Calibri"/>
              </a:rPr>
              <a:t>DEFINICIÓN</a:t>
            </a:r>
            <a:endParaRPr sz="2000" b="1" i="0" u="none" strike="noStrike" cap="none" dirty="0">
              <a:solidFill>
                <a:schemeClr val="lt1"/>
              </a:solidFill>
              <a:latin typeface="Calibri"/>
              <a:ea typeface="Calibri"/>
              <a:cs typeface="Calibri"/>
              <a:sym typeface="Calibri"/>
            </a:endParaRPr>
          </a:p>
          <a:p>
            <a:pPr marL="0" marR="0" lvl="0" indent="0" algn="just" rtl="0">
              <a:lnSpc>
                <a:spcPct val="150000"/>
              </a:lnSpc>
              <a:spcBef>
                <a:spcPts val="0"/>
              </a:spcBef>
              <a:spcAft>
                <a:spcPts val="0"/>
              </a:spcAft>
              <a:buNone/>
            </a:pPr>
            <a:r>
              <a:rPr lang="es-CO" sz="1800" b="1" i="0" u="none" strike="noStrike" cap="none" dirty="0">
                <a:solidFill>
                  <a:schemeClr val="lt1"/>
                </a:solidFill>
                <a:latin typeface="Calibri"/>
                <a:ea typeface="Calibri"/>
                <a:cs typeface="Calibri"/>
                <a:sym typeface="Calibri"/>
              </a:rPr>
              <a:t>Este componente se refiere a la proyección de futuro hacia donde se decide orientar la Institución educativa. Recoge el sentido vital de la IEO en un propósito de formación para la vida y para la sociedad. </a:t>
            </a:r>
            <a:endParaRPr sz="1800" b="1" i="0" u="none" strike="noStrike" cap="none" dirty="0">
              <a:solidFill>
                <a:schemeClr val="lt1"/>
              </a:solidFill>
              <a:latin typeface="Calibri"/>
              <a:ea typeface="Calibri"/>
              <a:cs typeface="Calibri"/>
              <a:sym typeface="Calibri"/>
            </a:endParaRPr>
          </a:p>
          <a:p>
            <a:pPr marL="0" marR="0" lvl="0" indent="0" algn="just" rtl="0">
              <a:lnSpc>
                <a:spcPct val="150000"/>
              </a:lnSpc>
              <a:spcBef>
                <a:spcPts val="0"/>
              </a:spcBef>
              <a:spcAft>
                <a:spcPts val="0"/>
              </a:spcAft>
              <a:buNone/>
            </a:pPr>
            <a:r>
              <a:rPr lang="es-CO" sz="1800" b="1" i="0" u="none" strike="noStrike" cap="none" dirty="0">
                <a:solidFill>
                  <a:schemeClr val="lt1"/>
                </a:solidFill>
                <a:latin typeface="Calibri"/>
                <a:ea typeface="Calibri"/>
                <a:cs typeface="Calibri"/>
                <a:sym typeface="Calibri"/>
              </a:rPr>
              <a:t>DESCRIPTOR</a:t>
            </a:r>
            <a:endParaRPr sz="1800" b="1" i="0" u="none" strike="noStrike" cap="none" dirty="0">
              <a:solidFill>
                <a:schemeClr val="lt1"/>
              </a:solidFill>
              <a:latin typeface="Calibri"/>
              <a:ea typeface="Calibri"/>
              <a:cs typeface="Calibri"/>
              <a:sym typeface="Calibri"/>
            </a:endParaRPr>
          </a:p>
          <a:p>
            <a:pPr marL="0" marR="0" lvl="0" indent="0" algn="just" rtl="0">
              <a:lnSpc>
                <a:spcPct val="150000"/>
              </a:lnSpc>
              <a:spcBef>
                <a:spcPts val="0"/>
              </a:spcBef>
              <a:spcAft>
                <a:spcPts val="0"/>
              </a:spcAft>
              <a:buNone/>
            </a:pPr>
            <a:r>
              <a:rPr lang="es-CO" sz="1800" b="1" i="0" u="none" strike="noStrike" cap="none" dirty="0">
                <a:solidFill>
                  <a:schemeClr val="lt1"/>
                </a:solidFill>
                <a:latin typeface="Calibri"/>
                <a:ea typeface="Calibri"/>
                <a:cs typeface="Calibri"/>
                <a:sym typeface="Calibri"/>
              </a:rPr>
              <a:t>En el, se definen los elementos centrales que orientan la construcción de la identidad institucional : la misión, la visión, la filosofía, las metas institucionales, los valores y las políticas institucionales. La IEO con la comunidad se traza metas a corto, mediano y largo plazo.</a:t>
            </a:r>
            <a:endParaRPr sz="18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g215872b230c_0_7"/>
          <p:cNvPicPr preferRelativeResize="0"/>
          <p:nvPr/>
        </p:nvPicPr>
        <p:blipFill rotWithShape="1">
          <a:blip r:embed="rId3">
            <a:alphaModFix/>
          </a:blip>
          <a:srcRect t="-1180" b="1180"/>
          <a:stretch/>
        </p:blipFill>
        <p:spPr>
          <a:xfrm>
            <a:off x="58878" y="-31598"/>
            <a:ext cx="9064525" cy="5094601"/>
          </a:xfrm>
          <a:prstGeom prst="rect">
            <a:avLst/>
          </a:prstGeom>
          <a:noFill/>
          <a:ln>
            <a:noFill/>
          </a:ln>
        </p:spPr>
      </p:pic>
      <p:pic>
        <p:nvPicPr>
          <p:cNvPr id="78" name="Google Shape;78;g215872b230c_0_7"/>
          <p:cNvPicPr preferRelativeResize="0"/>
          <p:nvPr/>
        </p:nvPicPr>
        <p:blipFill rotWithShape="1">
          <a:blip r:embed="rId4">
            <a:alphaModFix/>
          </a:blip>
          <a:srcRect/>
          <a:stretch/>
        </p:blipFill>
        <p:spPr>
          <a:xfrm>
            <a:off x="219075" y="1271056"/>
            <a:ext cx="981800" cy="3812025"/>
          </a:xfrm>
          <a:prstGeom prst="rect">
            <a:avLst/>
          </a:prstGeom>
          <a:noFill/>
          <a:ln>
            <a:noFill/>
          </a:ln>
        </p:spPr>
      </p:pic>
      <p:pic>
        <p:nvPicPr>
          <p:cNvPr id="79" name="Google Shape;79;g215872b230c_0_7"/>
          <p:cNvPicPr preferRelativeResize="0"/>
          <p:nvPr/>
        </p:nvPicPr>
        <p:blipFill rotWithShape="1">
          <a:blip r:embed="rId5">
            <a:alphaModFix/>
          </a:blip>
          <a:srcRect/>
          <a:stretch/>
        </p:blipFill>
        <p:spPr>
          <a:xfrm>
            <a:off x="58878" y="38100"/>
            <a:ext cx="981800" cy="1078900"/>
          </a:xfrm>
          <a:prstGeom prst="rect">
            <a:avLst/>
          </a:prstGeom>
          <a:noFill/>
          <a:ln>
            <a:noFill/>
          </a:ln>
        </p:spPr>
      </p:pic>
      <p:pic>
        <p:nvPicPr>
          <p:cNvPr id="80" name="Google Shape;80;g215872b230c_0_7"/>
          <p:cNvPicPr preferRelativeResize="0"/>
          <p:nvPr/>
        </p:nvPicPr>
        <p:blipFill rotWithShape="1">
          <a:blip r:embed="rId6">
            <a:alphaModFix/>
          </a:blip>
          <a:srcRect/>
          <a:stretch/>
        </p:blipFill>
        <p:spPr>
          <a:xfrm>
            <a:off x="8378536" y="4125195"/>
            <a:ext cx="692066" cy="1031725"/>
          </a:xfrm>
          <a:prstGeom prst="rect">
            <a:avLst/>
          </a:prstGeom>
          <a:noFill/>
          <a:ln>
            <a:noFill/>
          </a:ln>
        </p:spPr>
      </p:pic>
      <p:sp>
        <p:nvSpPr>
          <p:cNvPr id="81" name="Google Shape;81;g215872b230c_0_7"/>
          <p:cNvSpPr/>
          <p:nvPr/>
        </p:nvSpPr>
        <p:spPr>
          <a:xfrm>
            <a:off x="3054344" y="74203"/>
            <a:ext cx="3190297" cy="42344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CO" sz="1600" b="1" i="0" u="sng" strike="noStrike" cap="none">
                <a:solidFill>
                  <a:schemeClr val="lt1"/>
                </a:solidFill>
                <a:latin typeface="Calibri"/>
                <a:ea typeface="Calibri"/>
                <a:cs typeface="Calibri"/>
                <a:sym typeface="Calibri"/>
              </a:rPr>
              <a:t>PROCESO 1: Horizonte Institucional</a:t>
            </a:r>
            <a:endParaRPr sz="1600" b="1" i="0" u="sng" strike="noStrike" cap="none">
              <a:solidFill>
                <a:schemeClr val="lt1"/>
              </a:solidFill>
              <a:latin typeface="Calibri"/>
              <a:ea typeface="Calibri"/>
              <a:cs typeface="Calibri"/>
              <a:sym typeface="Calibri"/>
            </a:endParaRPr>
          </a:p>
        </p:txBody>
      </p:sp>
      <p:sp>
        <p:nvSpPr>
          <p:cNvPr id="82" name="Google Shape;82;g215872b230c_0_7"/>
          <p:cNvSpPr/>
          <p:nvPr/>
        </p:nvSpPr>
        <p:spPr>
          <a:xfrm>
            <a:off x="750849" y="417422"/>
            <a:ext cx="8249526" cy="4585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O" sz="1700" b="0" i="0" u="sng" strike="noStrike" cap="none" dirty="0">
                <a:solidFill>
                  <a:schemeClr val="lt1"/>
                </a:solidFill>
                <a:latin typeface="Calibri"/>
                <a:ea typeface="Calibri"/>
                <a:cs typeface="Calibri"/>
                <a:sym typeface="Calibri"/>
              </a:rPr>
              <a:t>Direccionamiento estratégico y horizonte institucional.</a:t>
            </a:r>
            <a:r>
              <a:rPr lang="es-CO" sz="1700" b="0" i="0" u="none" strike="noStrike" cap="none" dirty="0">
                <a:solidFill>
                  <a:schemeClr val="lt1"/>
                </a:solidFill>
                <a:latin typeface="Calibri"/>
                <a:ea typeface="Calibri"/>
                <a:cs typeface="Calibri"/>
                <a:sym typeface="Calibri"/>
              </a:rPr>
              <a:t> </a:t>
            </a:r>
            <a:endParaRPr sz="1700" b="0" i="0" u="none" strike="noStrike" cap="none" dirty="0">
              <a:solidFill>
                <a:schemeClr val="lt1"/>
              </a:solidFill>
              <a:latin typeface="Calibri"/>
              <a:ea typeface="Calibri"/>
              <a:cs typeface="Calibri"/>
              <a:sym typeface="Calibri"/>
            </a:endParaRPr>
          </a:p>
          <a:p>
            <a:pPr marL="342900" marR="0" lvl="0" indent="-355600" algn="just" rtl="0">
              <a:lnSpc>
                <a:spcPct val="100000"/>
              </a:lnSpc>
              <a:spcBef>
                <a:spcPts val="800"/>
              </a:spcBef>
              <a:spcAft>
                <a:spcPts val="0"/>
              </a:spcAft>
              <a:buClr>
                <a:srgbClr val="000000"/>
              </a:buClr>
              <a:buSzPts val="1700"/>
              <a:buFont typeface="Arial"/>
              <a:buAutoNum type="arabicPeriod"/>
            </a:pPr>
            <a:endParaRPr lang="es-CO" sz="1700" b="1" dirty="0">
              <a:solidFill>
                <a:schemeClr val="dk1"/>
              </a:solidFill>
              <a:latin typeface="Calibri"/>
              <a:ea typeface="Calibri"/>
              <a:cs typeface="Calibri"/>
              <a:sym typeface="Calibri"/>
            </a:endParaRPr>
          </a:p>
          <a:p>
            <a:pPr marL="342900" marR="0" lvl="0" indent="-355600" algn="just" rtl="0">
              <a:lnSpc>
                <a:spcPct val="100000"/>
              </a:lnSpc>
              <a:spcBef>
                <a:spcPts val="800"/>
              </a:spcBef>
              <a:spcAft>
                <a:spcPts val="0"/>
              </a:spcAft>
              <a:buClr>
                <a:srgbClr val="000000"/>
              </a:buClr>
              <a:buSzPts val="1700"/>
              <a:buFont typeface="Arial"/>
              <a:buAutoNum type="arabicPeriod"/>
            </a:pPr>
            <a:r>
              <a:rPr lang="es-CO" sz="1700" dirty="0">
                <a:solidFill>
                  <a:schemeClr val="bg1"/>
                </a:solidFill>
                <a:latin typeface="Calibri"/>
                <a:ea typeface="Calibri"/>
                <a:cs typeface="Calibri"/>
                <a:sym typeface="Calibri"/>
              </a:rPr>
              <a:t>Durante el segundo semestre del año 2025 se presentó al consejo directivo una propuesta para la reformulación del Nuevo Proyecto Educativo, debido al vencimiento del construido sede el 2011 hasta el 2025. Se revisaron y actualizaron todos los componentes del proyecto educativo a partir del mes de agosto del 2025 a través de la estrategia Mesas temáticas</a:t>
            </a:r>
            <a:r>
              <a:rPr lang="es-CO" sz="1700" i="0" u="none" strike="noStrike" cap="none" dirty="0">
                <a:solidFill>
                  <a:schemeClr val="bg1"/>
                </a:solidFill>
                <a:latin typeface="Calibri"/>
                <a:ea typeface="Calibri"/>
                <a:cs typeface="Calibri"/>
                <a:sym typeface="Calibri"/>
              </a:rPr>
              <a:t> </a:t>
            </a:r>
            <a:r>
              <a:rPr lang="es-CO" sz="1700" b="0" i="0" u="sng" strike="noStrike" cap="none" dirty="0">
                <a:solidFill>
                  <a:schemeClr val="lt1"/>
                </a:solidFill>
                <a:latin typeface="Calibri"/>
                <a:ea typeface="Calibri"/>
                <a:cs typeface="Calibri"/>
                <a:sym typeface="Calibri"/>
              </a:rPr>
              <a:t>Estos elementos han sido construidos con la participación de la comunidad educativa en especial con el cambio del modelo pedagógico, la inclusión del componente étnico y la diversificación de las especialidades de la media técnica. </a:t>
            </a:r>
            <a:endParaRPr sz="1700" b="0" i="0" u="sng" strike="noStrike" cap="none" dirty="0">
              <a:solidFill>
                <a:schemeClr val="lt1"/>
              </a:solidFill>
              <a:latin typeface="Calibri"/>
              <a:ea typeface="Calibri"/>
              <a:cs typeface="Calibri"/>
              <a:sym typeface="Calibri"/>
            </a:endParaRPr>
          </a:p>
          <a:p>
            <a:pPr marL="457200" marR="0" lvl="0" indent="0" algn="just" rtl="0">
              <a:lnSpc>
                <a:spcPct val="100000"/>
              </a:lnSpc>
              <a:spcBef>
                <a:spcPts val="800"/>
              </a:spcBef>
              <a:spcAft>
                <a:spcPts val="0"/>
              </a:spcAft>
              <a:buNone/>
            </a:pPr>
            <a:endParaRPr sz="1700" u="sng" dirty="0">
              <a:solidFill>
                <a:schemeClr val="lt1"/>
              </a:solidFill>
              <a:latin typeface="Calibri"/>
              <a:ea typeface="Calibri"/>
              <a:cs typeface="Calibri"/>
              <a:sym typeface="Calibri"/>
            </a:endParaRPr>
          </a:p>
          <a:p>
            <a:pPr marL="342900" marR="0" lvl="0" indent="-355600" algn="just" rtl="0">
              <a:lnSpc>
                <a:spcPct val="100000"/>
              </a:lnSpc>
              <a:spcBef>
                <a:spcPts val="0"/>
              </a:spcBef>
              <a:spcAft>
                <a:spcPts val="0"/>
              </a:spcAft>
              <a:buClr>
                <a:srgbClr val="000000"/>
              </a:buClr>
              <a:buSzPts val="1700"/>
              <a:buFont typeface="Arial"/>
              <a:buAutoNum type="arabicPeriod"/>
            </a:pPr>
            <a:r>
              <a:rPr lang="es-CO" sz="1700" b="0" i="0" u="none" strike="noStrike" cap="none" dirty="0">
                <a:solidFill>
                  <a:schemeClr val="lt1"/>
                </a:solidFill>
                <a:latin typeface="Calibri"/>
                <a:ea typeface="Calibri"/>
                <a:cs typeface="Calibri"/>
                <a:sym typeface="Calibri"/>
              </a:rPr>
              <a:t>La institución tiene una estrategia articulada para promover inclusión de personas de diferentes grupos poblacionales o diversidad cultural: Metodologías flexibles, Atención a población con discapacidad, poblaciones etnoeducativas, población adultos, población víctima del conflicto y migrantes.</a:t>
            </a:r>
            <a:r>
              <a:rPr lang="es-CO" sz="1700" b="1" i="0" u="sng" strike="noStrike" cap="none" dirty="0">
                <a:solidFill>
                  <a:schemeClr val="lt1"/>
                </a:solidFill>
                <a:latin typeface="Calibri"/>
                <a:ea typeface="Calibri"/>
                <a:cs typeface="Calibri"/>
                <a:sym typeface="Calibri"/>
              </a:rPr>
              <a:t> </a:t>
            </a:r>
            <a:endParaRPr sz="1700" b="1" i="0" u="sng" strike="noStrike" cap="none" dirty="0">
              <a:solidFill>
                <a:schemeClr val="lt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17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g220704d8600_0_0"/>
          <p:cNvPicPr preferRelativeResize="0"/>
          <p:nvPr/>
        </p:nvPicPr>
        <p:blipFill rotWithShape="1">
          <a:blip r:embed="rId3">
            <a:alphaModFix/>
          </a:blip>
          <a:srcRect t="-1180" b="1180"/>
          <a:stretch/>
        </p:blipFill>
        <p:spPr>
          <a:xfrm>
            <a:off x="76200" y="73825"/>
            <a:ext cx="9064525" cy="5020774"/>
          </a:xfrm>
          <a:prstGeom prst="rect">
            <a:avLst/>
          </a:prstGeom>
          <a:noFill/>
          <a:ln>
            <a:noFill/>
          </a:ln>
        </p:spPr>
      </p:pic>
      <p:pic>
        <p:nvPicPr>
          <p:cNvPr id="88" name="Google Shape;88;g220704d8600_0_0"/>
          <p:cNvPicPr preferRelativeResize="0"/>
          <p:nvPr/>
        </p:nvPicPr>
        <p:blipFill rotWithShape="1">
          <a:blip r:embed="rId4">
            <a:alphaModFix/>
          </a:blip>
          <a:srcRect/>
          <a:stretch/>
        </p:blipFill>
        <p:spPr>
          <a:xfrm>
            <a:off x="219075" y="737650"/>
            <a:ext cx="838925" cy="3812025"/>
          </a:xfrm>
          <a:prstGeom prst="rect">
            <a:avLst/>
          </a:prstGeom>
          <a:noFill/>
          <a:ln>
            <a:noFill/>
          </a:ln>
        </p:spPr>
      </p:pic>
      <p:pic>
        <p:nvPicPr>
          <p:cNvPr id="89" name="Google Shape;89;g220704d8600_0_0"/>
          <p:cNvPicPr preferRelativeResize="0"/>
          <p:nvPr/>
        </p:nvPicPr>
        <p:blipFill rotWithShape="1">
          <a:blip r:embed="rId5">
            <a:alphaModFix/>
          </a:blip>
          <a:srcRect/>
          <a:stretch/>
        </p:blipFill>
        <p:spPr>
          <a:xfrm>
            <a:off x="7845136" y="3896595"/>
            <a:ext cx="692066" cy="1031725"/>
          </a:xfrm>
          <a:prstGeom prst="rect">
            <a:avLst/>
          </a:prstGeom>
          <a:noFill/>
          <a:ln>
            <a:noFill/>
          </a:ln>
        </p:spPr>
      </p:pic>
      <p:pic>
        <p:nvPicPr>
          <p:cNvPr id="90" name="Google Shape;90;g220704d8600_0_0"/>
          <p:cNvPicPr preferRelativeResize="0"/>
          <p:nvPr/>
        </p:nvPicPr>
        <p:blipFill rotWithShape="1">
          <a:blip r:embed="rId6">
            <a:alphaModFix/>
          </a:blip>
          <a:srcRect/>
          <a:stretch/>
        </p:blipFill>
        <p:spPr>
          <a:xfrm>
            <a:off x="-17322" y="38100"/>
            <a:ext cx="981800" cy="1078900"/>
          </a:xfrm>
          <a:prstGeom prst="rect">
            <a:avLst/>
          </a:prstGeom>
          <a:noFill/>
          <a:ln>
            <a:noFill/>
          </a:ln>
        </p:spPr>
      </p:pic>
      <p:sp>
        <p:nvSpPr>
          <p:cNvPr id="91" name="Google Shape;91;g220704d8600_0_0"/>
          <p:cNvSpPr/>
          <p:nvPr/>
        </p:nvSpPr>
        <p:spPr>
          <a:xfrm>
            <a:off x="1349675" y="241050"/>
            <a:ext cx="7316100" cy="46614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endParaRPr sz="2000" b="1" i="0" u="none" strike="noStrike" cap="none">
              <a:solidFill>
                <a:schemeClr val="lt1"/>
              </a:solidFill>
              <a:latin typeface="Calibri"/>
              <a:ea typeface="Calibri"/>
              <a:cs typeface="Calibri"/>
              <a:sym typeface="Calibri"/>
            </a:endParaRPr>
          </a:p>
        </p:txBody>
      </p:sp>
      <p:sp>
        <p:nvSpPr>
          <p:cNvPr id="92" name="Google Shape;92;g220704d8600_0_0"/>
          <p:cNvSpPr txBox="1"/>
          <p:nvPr/>
        </p:nvSpPr>
        <p:spPr>
          <a:xfrm>
            <a:off x="453475" y="228600"/>
            <a:ext cx="8610900" cy="4472989"/>
          </a:xfrm>
          <a:prstGeom prst="rect">
            <a:avLst/>
          </a:prstGeom>
          <a:noFill/>
          <a:ln>
            <a:noFill/>
          </a:ln>
        </p:spPr>
        <p:txBody>
          <a:bodyPr spcFirstLastPara="1" wrap="square" lIns="91425" tIns="91425" rIns="91425" bIns="91425" anchor="t" anchorCtr="0">
            <a:spAutoFit/>
          </a:bodyPr>
          <a:lstStyle/>
          <a:p>
            <a:pPr marL="457200" lvl="0" indent="0" algn="just" rtl="0">
              <a:spcBef>
                <a:spcPts val="0"/>
              </a:spcBef>
              <a:spcAft>
                <a:spcPts val="0"/>
              </a:spcAft>
              <a:buNone/>
            </a:pPr>
            <a:endParaRPr lang="es-CO" sz="1700" dirty="0">
              <a:solidFill>
                <a:schemeClr val="lt1"/>
              </a:solidFill>
              <a:latin typeface="Calibri"/>
              <a:ea typeface="Calibri"/>
              <a:cs typeface="Calibri"/>
              <a:sym typeface="Calibri"/>
            </a:endParaRPr>
          </a:p>
          <a:p>
            <a:pPr marL="457200" lvl="0" indent="0" algn="just" rtl="0">
              <a:spcBef>
                <a:spcPts val="0"/>
              </a:spcBef>
              <a:spcAft>
                <a:spcPts val="0"/>
              </a:spcAft>
              <a:buNone/>
            </a:pPr>
            <a:endParaRPr lang="es-CO" sz="1700" dirty="0">
              <a:solidFill>
                <a:schemeClr val="lt1"/>
              </a:solidFill>
              <a:latin typeface="Calibri"/>
              <a:ea typeface="Calibri"/>
              <a:cs typeface="Calibri"/>
              <a:sym typeface="Calibri"/>
            </a:endParaRPr>
          </a:p>
          <a:p>
            <a:pPr marL="457200" lvl="0" indent="0" algn="just" rtl="0">
              <a:spcBef>
                <a:spcPts val="0"/>
              </a:spcBef>
              <a:spcAft>
                <a:spcPts val="0"/>
              </a:spcAft>
              <a:buNone/>
            </a:pPr>
            <a:r>
              <a:rPr lang="es-CO" sz="1700" dirty="0">
                <a:solidFill>
                  <a:schemeClr val="lt1"/>
                </a:solidFill>
                <a:latin typeface="Calibri"/>
                <a:ea typeface="Calibri"/>
                <a:cs typeface="Calibri"/>
                <a:sym typeface="Calibri"/>
              </a:rPr>
              <a:t>. </a:t>
            </a:r>
            <a:r>
              <a:rPr lang="es-CO" sz="1700" b="1" u="sng" dirty="0">
                <a:solidFill>
                  <a:schemeClr val="lt1"/>
                </a:solidFill>
                <a:latin typeface="Calibri"/>
                <a:ea typeface="Calibri"/>
                <a:cs typeface="Calibri"/>
                <a:sym typeface="Calibri"/>
              </a:rPr>
              <a:t>Alineación: </a:t>
            </a:r>
            <a:r>
              <a:rPr lang="es-CO" sz="1700" dirty="0">
                <a:solidFill>
                  <a:schemeClr val="lt1"/>
                </a:solidFill>
                <a:latin typeface="Calibri"/>
                <a:ea typeface="Calibri"/>
                <a:cs typeface="Calibri"/>
                <a:sym typeface="Calibri"/>
              </a:rPr>
              <a:t>La actualización del PEC se trabajó en clave de articulación con los ajustes al modelo pedagógico, el reconocimiento como institución etnoeducadora y el fortalecimiento de la media y sus especialidades, con relación a la vocación del Distrito especial de Santiago de Cali y el mundo laboral.</a:t>
            </a:r>
          </a:p>
          <a:p>
            <a:pPr marL="457200" lvl="0" indent="0" algn="just" rtl="0">
              <a:spcBef>
                <a:spcPts val="0"/>
              </a:spcBef>
              <a:spcAft>
                <a:spcPts val="0"/>
              </a:spcAft>
              <a:buNone/>
            </a:pPr>
            <a:r>
              <a:rPr lang="es-CO" sz="1700" dirty="0">
                <a:solidFill>
                  <a:schemeClr val="lt1"/>
                </a:solidFill>
                <a:latin typeface="Calibri"/>
                <a:ea typeface="Calibri"/>
                <a:cs typeface="Calibri"/>
                <a:sym typeface="Calibri"/>
              </a:rPr>
              <a:t>.La institución cuenta con un proceso de divulgación y apropiación del direccionamiento estratégico que incluye acceso a través de la página web de la institución: </a:t>
            </a:r>
            <a:r>
              <a:rPr lang="es-CO" sz="1700" u="sng" dirty="0">
                <a:solidFill>
                  <a:schemeClr val="lt1"/>
                </a:solidFill>
                <a:latin typeface="Calibri"/>
                <a:ea typeface="Calibri"/>
                <a:cs typeface="Calibri"/>
                <a:sym typeface="Calibri"/>
              </a:rPr>
              <a:t>http://ienuevolatircali.edu.co</a:t>
            </a:r>
            <a:r>
              <a:rPr lang="es-CO" sz="1700" dirty="0">
                <a:solidFill>
                  <a:schemeClr val="lt1"/>
                </a:solidFill>
                <a:latin typeface="Calibri"/>
                <a:ea typeface="Calibri"/>
                <a:cs typeface="Calibri"/>
                <a:sym typeface="Calibri"/>
              </a:rPr>
              <a:t>.</a:t>
            </a:r>
            <a:endParaRPr sz="1700" dirty="0">
              <a:solidFill>
                <a:schemeClr val="lt1"/>
              </a:solidFill>
              <a:latin typeface="Calibri"/>
              <a:ea typeface="Calibri"/>
              <a:cs typeface="Calibri"/>
              <a:sym typeface="Calibri"/>
            </a:endParaRPr>
          </a:p>
          <a:p>
            <a:pPr marL="457200" lvl="0" indent="0" algn="just" rtl="0">
              <a:spcBef>
                <a:spcPts val="0"/>
              </a:spcBef>
              <a:spcAft>
                <a:spcPts val="0"/>
              </a:spcAft>
              <a:buNone/>
            </a:pPr>
            <a:endParaRPr sz="1700" b="1" dirty="0">
              <a:solidFill>
                <a:schemeClr val="lt1"/>
              </a:solidFill>
              <a:latin typeface="Calibri"/>
              <a:ea typeface="Calibri"/>
              <a:cs typeface="Calibri"/>
              <a:sym typeface="Calibri"/>
            </a:endParaRPr>
          </a:p>
          <a:p>
            <a:pPr marL="0" lvl="0" indent="0" rtl="0">
              <a:spcBef>
                <a:spcPts val="0"/>
              </a:spcBef>
              <a:spcAft>
                <a:spcPts val="0"/>
              </a:spcAft>
              <a:buClr>
                <a:schemeClr val="dk1"/>
              </a:buClr>
              <a:buFont typeface="Arial"/>
              <a:buNone/>
            </a:pPr>
            <a:r>
              <a:rPr lang="es-CO" sz="1700" b="1" u="sng" dirty="0">
                <a:solidFill>
                  <a:schemeClr val="lt1"/>
                </a:solidFill>
                <a:latin typeface="Calibri"/>
                <a:ea typeface="Calibri"/>
                <a:cs typeface="Calibri"/>
                <a:sym typeface="Calibri"/>
              </a:rPr>
              <a:t>Gestión estratégica</a:t>
            </a:r>
            <a:r>
              <a:rPr lang="es-CO" sz="1700" dirty="0">
                <a:solidFill>
                  <a:schemeClr val="lt1"/>
                </a:solidFill>
                <a:latin typeface="Calibri"/>
                <a:ea typeface="Calibri"/>
                <a:cs typeface="Calibri"/>
                <a:sym typeface="Calibri"/>
              </a:rPr>
              <a:t>. </a:t>
            </a:r>
            <a:endParaRPr sz="1700" dirty="0">
              <a:solidFill>
                <a:schemeClr val="lt1"/>
              </a:solidFill>
              <a:latin typeface="Calibri"/>
              <a:ea typeface="Calibri"/>
              <a:cs typeface="Calibri"/>
              <a:sym typeface="Calibri"/>
            </a:endParaRPr>
          </a:p>
          <a:p>
            <a:pPr marL="179999" lvl="0" indent="-365125" algn="just" rtl="0">
              <a:spcBef>
                <a:spcPts val="800"/>
              </a:spcBef>
              <a:spcAft>
                <a:spcPts val="0"/>
              </a:spcAft>
              <a:buClr>
                <a:schemeClr val="lt1"/>
              </a:buClr>
              <a:buSzPts val="1700"/>
              <a:buAutoNum type="arabicPeriod"/>
            </a:pPr>
            <a:r>
              <a:rPr lang="es-CO" sz="1700" dirty="0">
                <a:solidFill>
                  <a:schemeClr val="lt1"/>
                </a:solidFill>
                <a:latin typeface="Calibri"/>
                <a:ea typeface="Calibri"/>
                <a:cs typeface="Calibri"/>
                <a:sym typeface="Calibri"/>
              </a:rPr>
              <a:t>La institución evalúa periódicamente la eficiencia pertinencia de los criterios establecidos para su manejo y realiza ajustes para mejorarlos y lograr mayor cohesión. Se trabaja en equipo y se aplican distintas formas para resolver los problemas a través de los órganos del gobierno escolar.</a:t>
            </a:r>
            <a:endParaRPr sz="1700" u="sng" dirty="0">
              <a:solidFill>
                <a:schemeClr val="lt1"/>
              </a:solidFill>
              <a:latin typeface="Calibri"/>
              <a:ea typeface="Calibri"/>
              <a:cs typeface="Calibri"/>
              <a:sym typeface="Calibri"/>
            </a:endParaRPr>
          </a:p>
          <a:p>
            <a:pPr marL="457200" lvl="0" indent="0" algn="just" rtl="0">
              <a:spcBef>
                <a:spcPts val="0"/>
              </a:spcBef>
              <a:spcAft>
                <a:spcPts val="0"/>
              </a:spcAft>
              <a:buNone/>
            </a:pPr>
            <a:endParaRPr sz="1700" b="1"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6BE0F500-6861-10B4-72FA-5C577872DEC4}"/>
            </a:ext>
          </a:extLst>
        </p:cNvPr>
        <p:cNvGrpSpPr/>
        <p:nvPr/>
      </p:nvGrpSpPr>
      <p:grpSpPr>
        <a:xfrm>
          <a:off x="0" y="0"/>
          <a:ext cx="0" cy="0"/>
          <a:chOff x="0" y="0"/>
          <a:chExt cx="0" cy="0"/>
        </a:xfrm>
      </p:grpSpPr>
      <p:pic>
        <p:nvPicPr>
          <p:cNvPr id="232" name="Google Shape;232;p11">
            <a:extLst>
              <a:ext uri="{FF2B5EF4-FFF2-40B4-BE49-F238E27FC236}">
                <a16:creationId xmlns:a16="http://schemas.microsoft.com/office/drawing/2014/main" id="{3D4A28B4-91CB-474A-1A2B-1F1BF0A3955B}"/>
              </a:ext>
            </a:extLst>
          </p:cNvPr>
          <p:cNvPicPr preferRelativeResize="0"/>
          <p:nvPr/>
        </p:nvPicPr>
        <p:blipFill rotWithShape="1">
          <a:blip r:embed="rId3">
            <a:alphaModFix/>
          </a:blip>
          <a:srcRect t="-1180" b="1180"/>
          <a:stretch/>
        </p:blipFill>
        <p:spPr>
          <a:xfrm>
            <a:off x="79475" y="0"/>
            <a:ext cx="9064525" cy="5094600"/>
          </a:xfrm>
          <a:prstGeom prst="rect">
            <a:avLst/>
          </a:prstGeom>
          <a:noFill/>
          <a:ln>
            <a:noFill/>
          </a:ln>
        </p:spPr>
      </p:pic>
      <p:pic>
        <p:nvPicPr>
          <p:cNvPr id="233" name="Google Shape;233;p11">
            <a:extLst>
              <a:ext uri="{FF2B5EF4-FFF2-40B4-BE49-F238E27FC236}">
                <a16:creationId xmlns:a16="http://schemas.microsoft.com/office/drawing/2014/main" id="{53948C4F-865E-7FCE-9406-4952C8ABA71F}"/>
              </a:ext>
            </a:extLst>
          </p:cNvPr>
          <p:cNvPicPr preferRelativeResize="0"/>
          <p:nvPr/>
        </p:nvPicPr>
        <p:blipFill rotWithShape="1">
          <a:blip r:embed="rId4">
            <a:alphaModFix/>
          </a:blip>
          <a:srcRect/>
          <a:stretch/>
        </p:blipFill>
        <p:spPr>
          <a:xfrm>
            <a:off x="140353" y="1226975"/>
            <a:ext cx="981800" cy="3049500"/>
          </a:xfrm>
          <a:prstGeom prst="rect">
            <a:avLst/>
          </a:prstGeom>
          <a:noFill/>
          <a:ln>
            <a:noFill/>
          </a:ln>
        </p:spPr>
      </p:pic>
      <p:pic>
        <p:nvPicPr>
          <p:cNvPr id="234" name="Google Shape;234;p11">
            <a:extLst>
              <a:ext uri="{FF2B5EF4-FFF2-40B4-BE49-F238E27FC236}">
                <a16:creationId xmlns:a16="http://schemas.microsoft.com/office/drawing/2014/main" id="{00596066-1131-1E7C-861D-4DBD65261CC9}"/>
              </a:ext>
            </a:extLst>
          </p:cNvPr>
          <p:cNvPicPr preferRelativeResize="0"/>
          <p:nvPr/>
        </p:nvPicPr>
        <p:blipFill rotWithShape="1">
          <a:blip r:embed="rId5">
            <a:alphaModFix/>
          </a:blip>
          <a:srcRect/>
          <a:stretch/>
        </p:blipFill>
        <p:spPr>
          <a:xfrm>
            <a:off x="-17322" y="38100"/>
            <a:ext cx="981800" cy="1078900"/>
          </a:xfrm>
          <a:prstGeom prst="rect">
            <a:avLst/>
          </a:prstGeom>
          <a:noFill/>
          <a:ln>
            <a:noFill/>
          </a:ln>
        </p:spPr>
      </p:pic>
      <p:pic>
        <p:nvPicPr>
          <p:cNvPr id="235" name="Google Shape;235;p11">
            <a:extLst>
              <a:ext uri="{FF2B5EF4-FFF2-40B4-BE49-F238E27FC236}">
                <a16:creationId xmlns:a16="http://schemas.microsoft.com/office/drawing/2014/main" id="{D9D8D0A7-5491-C962-2A5D-A08D13010EF2}"/>
              </a:ext>
            </a:extLst>
          </p:cNvPr>
          <p:cNvPicPr preferRelativeResize="0"/>
          <p:nvPr/>
        </p:nvPicPr>
        <p:blipFill rotWithShape="1">
          <a:blip r:embed="rId6">
            <a:alphaModFix/>
          </a:blip>
          <a:srcRect/>
          <a:stretch/>
        </p:blipFill>
        <p:spPr>
          <a:xfrm>
            <a:off x="8378536" y="4125195"/>
            <a:ext cx="692066" cy="1031725"/>
          </a:xfrm>
          <a:prstGeom prst="rect">
            <a:avLst/>
          </a:prstGeom>
          <a:noFill/>
          <a:ln>
            <a:noFill/>
          </a:ln>
        </p:spPr>
      </p:pic>
      <p:sp>
        <p:nvSpPr>
          <p:cNvPr id="3" name="CuadroTexto 2">
            <a:extLst>
              <a:ext uri="{FF2B5EF4-FFF2-40B4-BE49-F238E27FC236}">
                <a16:creationId xmlns:a16="http://schemas.microsoft.com/office/drawing/2014/main" id="{99DE8CE4-9E6E-3C6C-9E66-3C3D994DA1F9}"/>
              </a:ext>
            </a:extLst>
          </p:cNvPr>
          <p:cNvSpPr txBox="1"/>
          <p:nvPr/>
        </p:nvSpPr>
        <p:spPr>
          <a:xfrm>
            <a:off x="1218950" y="1248109"/>
            <a:ext cx="7337752" cy="2677656"/>
          </a:xfrm>
          <a:prstGeom prst="rect">
            <a:avLst/>
          </a:prstGeom>
          <a:noFill/>
        </p:spPr>
        <p:txBody>
          <a:bodyPr wrap="square">
            <a:spAutoFit/>
          </a:bodyPr>
          <a:lstStyle/>
          <a:p>
            <a:r>
              <a:rPr lang="es-CO" sz="1400" dirty="0">
                <a:solidFill>
                  <a:schemeClr val="lt1"/>
                </a:solidFill>
                <a:latin typeface="Calibri"/>
                <a:ea typeface="Calibri"/>
                <a:cs typeface="Calibri"/>
                <a:sym typeface="Calibri"/>
              </a:rPr>
              <a:t>Se cuenta con procedimientos, PPT, protocolos y formatos para movilizar las acciones de cada una de las gestiones institucionales, existe un archivo central donde reposa toda la información de los estudiantes, existe un programa de notas (</a:t>
            </a:r>
            <a:r>
              <a:rPr lang="es-CO" sz="1400" dirty="0" err="1">
                <a:solidFill>
                  <a:schemeClr val="lt1"/>
                </a:solidFill>
                <a:latin typeface="Calibri"/>
                <a:ea typeface="Calibri"/>
                <a:cs typeface="Calibri"/>
                <a:sym typeface="Calibri"/>
              </a:rPr>
              <a:t>seve</a:t>
            </a:r>
            <a:r>
              <a:rPr lang="es-CO" sz="1400" dirty="0">
                <a:solidFill>
                  <a:schemeClr val="lt1"/>
                </a:solidFill>
                <a:latin typeface="Calibri"/>
                <a:ea typeface="Calibri"/>
                <a:cs typeface="Calibri"/>
                <a:sym typeface="Calibri"/>
              </a:rPr>
              <a:t>) donde se administra la evaluación de los aprendizajes, existe un protocolo para el seguimiento de la asistencia de los estudiantes, están conformados y funcionan los diferentes órganos del gobierno escolar con actas y reuniones donde evidencia su funcionamiento, todos de acuerdo a la reglamentación legal ( decreto 1075 ). El equipo directivo se reúne periódicamente para planear, ejecutar, evaluar y establecer planes de mejora pertinentes. </a:t>
            </a:r>
          </a:p>
          <a:p>
            <a:endParaRPr lang="es-CO" dirty="0">
              <a:solidFill>
                <a:schemeClr val="lt1"/>
              </a:solidFill>
              <a:latin typeface="Calibri"/>
              <a:ea typeface="Calibri"/>
              <a:cs typeface="Calibri"/>
              <a:sym typeface="Calibri"/>
            </a:endParaRPr>
          </a:p>
          <a:p>
            <a:r>
              <a:rPr lang="es-CO" dirty="0">
                <a:solidFill>
                  <a:schemeClr val="lt1"/>
                </a:solidFill>
                <a:latin typeface="Calibri"/>
                <a:ea typeface="Calibri"/>
                <a:cs typeface="Calibri"/>
                <a:sym typeface="Calibri"/>
              </a:rPr>
              <a:t>Como tarea se debe diseñar un sistema de gestión que permita hacer seguimiento al cumplimiento de los objetivos y metas de cada una de las gestiones, el cual debe ser construido y aprobado por el consejo directivo durante el primer semestre del 2026.</a:t>
            </a:r>
            <a:endParaRPr lang="es-CO" dirty="0"/>
          </a:p>
        </p:txBody>
      </p:sp>
    </p:spTree>
    <p:extLst>
      <p:ext uri="{BB962C8B-B14F-4D97-AF65-F5344CB8AC3E}">
        <p14:creationId xmlns:p14="http://schemas.microsoft.com/office/powerpoint/2010/main" val="3574814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g215872b230c_0_17"/>
          <p:cNvPicPr preferRelativeResize="0"/>
          <p:nvPr/>
        </p:nvPicPr>
        <p:blipFill rotWithShape="1">
          <a:blip r:embed="rId3">
            <a:alphaModFix/>
          </a:blip>
          <a:srcRect t="-1180" b="1180"/>
          <a:stretch/>
        </p:blipFill>
        <p:spPr>
          <a:xfrm>
            <a:off x="79475" y="-52782"/>
            <a:ext cx="9064525" cy="5094601"/>
          </a:xfrm>
          <a:prstGeom prst="rect">
            <a:avLst/>
          </a:prstGeom>
          <a:noFill/>
          <a:ln>
            <a:noFill/>
          </a:ln>
        </p:spPr>
      </p:pic>
      <p:pic>
        <p:nvPicPr>
          <p:cNvPr id="98" name="Google Shape;98;g215872b230c_0_17"/>
          <p:cNvPicPr preferRelativeResize="0"/>
          <p:nvPr/>
        </p:nvPicPr>
        <p:blipFill rotWithShape="1">
          <a:blip r:embed="rId4">
            <a:alphaModFix/>
          </a:blip>
          <a:srcRect/>
          <a:stretch/>
        </p:blipFill>
        <p:spPr>
          <a:xfrm>
            <a:off x="76673" y="1256373"/>
            <a:ext cx="843231" cy="3250400"/>
          </a:xfrm>
          <a:prstGeom prst="rect">
            <a:avLst/>
          </a:prstGeom>
          <a:noFill/>
          <a:ln>
            <a:noFill/>
          </a:ln>
        </p:spPr>
      </p:pic>
      <p:pic>
        <p:nvPicPr>
          <p:cNvPr id="99" name="Google Shape;99;g215872b230c_0_17"/>
          <p:cNvPicPr preferRelativeResize="0"/>
          <p:nvPr/>
        </p:nvPicPr>
        <p:blipFill rotWithShape="1">
          <a:blip r:embed="rId5">
            <a:alphaModFix/>
          </a:blip>
          <a:srcRect/>
          <a:stretch/>
        </p:blipFill>
        <p:spPr>
          <a:xfrm>
            <a:off x="-17322" y="38100"/>
            <a:ext cx="981800" cy="1078900"/>
          </a:xfrm>
          <a:prstGeom prst="rect">
            <a:avLst/>
          </a:prstGeom>
          <a:noFill/>
          <a:ln>
            <a:noFill/>
          </a:ln>
        </p:spPr>
      </p:pic>
      <p:pic>
        <p:nvPicPr>
          <p:cNvPr id="100" name="Google Shape;100;g215872b230c_0_17"/>
          <p:cNvPicPr preferRelativeResize="0"/>
          <p:nvPr/>
        </p:nvPicPr>
        <p:blipFill rotWithShape="1">
          <a:blip r:embed="rId6">
            <a:alphaModFix/>
          </a:blip>
          <a:srcRect/>
          <a:stretch/>
        </p:blipFill>
        <p:spPr>
          <a:xfrm>
            <a:off x="8454736" y="4048995"/>
            <a:ext cx="692066" cy="1031725"/>
          </a:xfrm>
          <a:prstGeom prst="rect">
            <a:avLst/>
          </a:prstGeom>
          <a:noFill/>
          <a:ln>
            <a:noFill/>
          </a:ln>
        </p:spPr>
      </p:pic>
      <p:sp>
        <p:nvSpPr>
          <p:cNvPr id="101" name="Google Shape;101;g215872b230c_0_17"/>
          <p:cNvSpPr/>
          <p:nvPr/>
        </p:nvSpPr>
        <p:spPr>
          <a:xfrm>
            <a:off x="890575" y="151375"/>
            <a:ext cx="7904700" cy="39702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O" sz="1800" dirty="0">
                <a:solidFill>
                  <a:schemeClr val="lt1"/>
                </a:solidFill>
                <a:latin typeface="Calibri"/>
                <a:ea typeface="Calibri"/>
                <a:cs typeface="Calibri"/>
                <a:sym typeface="Calibri"/>
              </a:rPr>
              <a:t>. </a:t>
            </a:r>
            <a:r>
              <a:rPr lang="es-CO" sz="1800" b="0" i="0" u="none" strike="noStrike" cap="none" dirty="0">
                <a:solidFill>
                  <a:schemeClr val="lt1"/>
                </a:solidFill>
                <a:latin typeface="Calibri"/>
                <a:ea typeface="Calibri"/>
                <a:cs typeface="Calibri"/>
                <a:sym typeface="Calibri"/>
              </a:rPr>
              <a:t>Los planes, proyectos y acciones se enmarcan en principios de corresponsabilidad, participación y equidad, articulados al planteamiento estratégico de la institución integrada e inclusiva, y son conocidos por la comunidad educativa. </a:t>
            </a:r>
            <a:r>
              <a:rPr lang="es-CO" sz="1800" i="0" strike="noStrike" cap="none" dirty="0">
                <a:solidFill>
                  <a:schemeClr val="lt1"/>
                </a:solidFill>
                <a:latin typeface="Calibri"/>
                <a:ea typeface="Calibri"/>
                <a:cs typeface="Calibri"/>
                <a:sym typeface="Calibri"/>
              </a:rPr>
              <a:t>Se trabaja en equipo para articular las acciones. Se han conformado los diferentes estamentos del gobierno escolar, las decisiones que se toman obedecen a la proyección institucional y facilitan la participación de la comunidad en aquellos aspectos que no son de tipo reglamentario o normativo. El plan CEHCO desarrolla las acciones de promoción y prevención desde los proyectos pedagógicos (PESCC, HABITANCIA, PEGER, DHSR, PRAE, SSEO, ETNOEDUCATIVO).</a:t>
            </a:r>
            <a:endParaRPr sz="1800" i="0" strike="noStrike" cap="non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sz="1800" b="1" u="sng"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s-CO" sz="1800" dirty="0">
                <a:solidFill>
                  <a:schemeClr val="lt1"/>
                </a:solidFill>
                <a:latin typeface="Calibri"/>
                <a:ea typeface="Calibri"/>
                <a:cs typeface="Calibri"/>
                <a:sym typeface="Calibri"/>
              </a:rPr>
              <a:t>3. </a:t>
            </a:r>
            <a:r>
              <a:rPr lang="es-CO" sz="1800" b="0" i="0" u="none" strike="noStrike" cap="none" dirty="0">
                <a:solidFill>
                  <a:schemeClr val="lt1"/>
                </a:solidFill>
                <a:latin typeface="Calibri"/>
                <a:ea typeface="Calibri"/>
                <a:cs typeface="Calibri"/>
                <a:sym typeface="Calibri"/>
              </a:rPr>
              <a:t>La estrategia pedagógica es coherente con la misión, la visión y los principios institucionales, y </a:t>
            </a:r>
            <a:r>
              <a:rPr lang="es-CO" sz="1800" dirty="0">
                <a:solidFill>
                  <a:schemeClr val="lt1"/>
                </a:solidFill>
                <a:latin typeface="Calibri"/>
                <a:ea typeface="Calibri"/>
                <a:cs typeface="Calibri"/>
                <a:sym typeface="Calibri"/>
              </a:rPr>
              <a:t>debe ser </a:t>
            </a:r>
            <a:r>
              <a:rPr lang="es-CO" sz="1800" b="0" i="0" u="none" strike="noStrike" cap="none" dirty="0">
                <a:solidFill>
                  <a:schemeClr val="lt1"/>
                </a:solidFill>
                <a:latin typeface="Calibri"/>
                <a:ea typeface="Calibri"/>
                <a:cs typeface="Calibri"/>
                <a:sym typeface="Calibri"/>
              </a:rPr>
              <a:t>aplicada de manera articulada en las diferentes sedes, niveles y grados. </a:t>
            </a:r>
            <a:endParaRPr sz="1600" b="1" i="0" u="sng" strike="noStrike" cap="none"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36908654-A550-B7D0-6DD2-5014B7307F29}"/>
            </a:ext>
          </a:extLst>
        </p:cNvPr>
        <p:cNvGrpSpPr/>
        <p:nvPr/>
      </p:nvGrpSpPr>
      <p:grpSpPr>
        <a:xfrm>
          <a:off x="0" y="0"/>
          <a:ext cx="0" cy="0"/>
          <a:chOff x="0" y="0"/>
          <a:chExt cx="0" cy="0"/>
        </a:xfrm>
      </p:grpSpPr>
      <p:pic>
        <p:nvPicPr>
          <p:cNvPr id="232" name="Google Shape;232;p11">
            <a:extLst>
              <a:ext uri="{FF2B5EF4-FFF2-40B4-BE49-F238E27FC236}">
                <a16:creationId xmlns:a16="http://schemas.microsoft.com/office/drawing/2014/main" id="{0ECC5D97-4E2F-FF51-3663-8E3E4E2021F2}"/>
              </a:ext>
            </a:extLst>
          </p:cNvPr>
          <p:cNvPicPr preferRelativeResize="0"/>
          <p:nvPr/>
        </p:nvPicPr>
        <p:blipFill rotWithShape="1">
          <a:blip r:embed="rId3">
            <a:alphaModFix/>
          </a:blip>
          <a:srcRect t="-1180" b="1180"/>
          <a:stretch/>
        </p:blipFill>
        <p:spPr>
          <a:xfrm>
            <a:off x="79475" y="0"/>
            <a:ext cx="9064525" cy="5094600"/>
          </a:xfrm>
          <a:prstGeom prst="rect">
            <a:avLst/>
          </a:prstGeom>
          <a:noFill/>
          <a:ln>
            <a:noFill/>
          </a:ln>
        </p:spPr>
      </p:pic>
      <p:pic>
        <p:nvPicPr>
          <p:cNvPr id="233" name="Google Shape;233;p11">
            <a:extLst>
              <a:ext uri="{FF2B5EF4-FFF2-40B4-BE49-F238E27FC236}">
                <a16:creationId xmlns:a16="http://schemas.microsoft.com/office/drawing/2014/main" id="{E8CDA579-CACB-034B-3EF2-70F9EE6DD126}"/>
              </a:ext>
            </a:extLst>
          </p:cNvPr>
          <p:cNvPicPr preferRelativeResize="0"/>
          <p:nvPr/>
        </p:nvPicPr>
        <p:blipFill rotWithShape="1">
          <a:blip r:embed="rId4">
            <a:alphaModFix/>
          </a:blip>
          <a:srcRect/>
          <a:stretch/>
        </p:blipFill>
        <p:spPr>
          <a:xfrm>
            <a:off x="578965" y="1226975"/>
            <a:ext cx="981800" cy="3049500"/>
          </a:xfrm>
          <a:prstGeom prst="rect">
            <a:avLst/>
          </a:prstGeom>
          <a:noFill/>
          <a:ln>
            <a:noFill/>
          </a:ln>
        </p:spPr>
      </p:pic>
      <p:pic>
        <p:nvPicPr>
          <p:cNvPr id="234" name="Google Shape;234;p11">
            <a:extLst>
              <a:ext uri="{FF2B5EF4-FFF2-40B4-BE49-F238E27FC236}">
                <a16:creationId xmlns:a16="http://schemas.microsoft.com/office/drawing/2014/main" id="{99D03C3D-0B6D-53B1-6A60-3BFDDD5C1474}"/>
              </a:ext>
            </a:extLst>
          </p:cNvPr>
          <p:cNvPicPr preferRelativeResize="0"/>
          <p:nvPr/>
        </p:nvPicPr>
        <p:blipFill rotWithShape="1">
          <a:blip r:embed="rId5">
            <a:alphaModFix/>
          </a:blip>
          <a:srcRect/>
          <a:stretch/>
        </p:blipFill>
        <p:spPr>
          <a:xfrm>
            <a:off x="-17322" y="38100"/>
            <a:ext cx="981800" cy="1078900"/>
          </a:xfrm>
          <a:prstGeom prst="rect">
            <a:avLst/>
          </a:prstGeom>
          <a:noFill/>
          <a:ln>
            <a:noFill/>
          </a:ln>
        </p:spPr>
      </p:pic>
      <p:pic>
        <p:nvPicPr>
          <p:cNvPr id="235" name="Google Shape;235;p11">
            <a:extLst>
              <a:ext uri="{FF2B5EF4-FFF2-40B4-BE49-F238E27FC236}">
                <a16:creationId xmlns:a16="http://schemas.microsoft.com/office/drawing/2014/main" id="{E6B9502E-8E5C-84D8-F020-F7E559642D0F}"/>
              </a:ext>
            </a:extLst>
          </p:cNvPr>
          <p:cNvPicPr preferRelativeResize="0"/>
          <p:nvPr/>
        </p:nvPicPr>
        <p:blipFill rotWithShape="1">
          <a:blip r:embed="rId6">
            <a:alphaModFix/>
          </a:blip>
          <a:srcRect/>
          <a:stretch/>
        </p:blipFill>
        <p:spPr>
          <a:xfrm>
            <a:off x="8378536" y="4125195"/>
            <a:ext cx="692066" cy="1031725"/>
          </a:xfrm>
          <a:prstGeom prst="rect">
            <a:avLst/>
          </a:prstGeom>
          <a:noFill/>
          <a:ln>
            <a:noFill/>
          </a:ln>
        </p:spPr>
      </p:pic>
      <p:sp>
        <p:nvSpPr>
          <p:cNvPr id="4" name="CuadroTexto 3">
            <a:extLst>
              <a:ext uri="{FF2B5EF4-FFF2-40B4-BE49-F238E27FC236}">
                <a16:creationId xmlns:a16="http://schemas.microsoft.com/office/drawing/2014/main" id="{7266EC50-EF86-5516-EBFD-F375AF9A0DDE}"/>
              </a:ext>
            </a:extLst>
          </p:cNvPr>
          <p:cNvSpPr txBox="1"/>
          <p:nvPr/>
        </p:nvSpPr>
        <p:spPr>
          <a:xfrm>
            <a:off x="1665250" y="589819"/>
            <a:ext cx="6581069" cy="3785652"/>
          </a:xfrm>
          <a:prstGeom prst="rect">
            <a:avLst/>
          </a:prstGeom>
          <a:noFill/>
        </p:spPr>
        <p:txBody>
          <a:bodyPr wrap="square">
            <a:spAutoFit/>
          </a:bodyPr>
          <a:lstStyle/>
          <a:p>
            <a:pPr marL="0" marR="0" lvl="0" indent="0" algn="just" rtl="0">
              <a:lnSpc>
                <a:spcPct val="100000"/>
              </a:lnSpc>
              <a:spcBef>
                <a:spcPts val="0"/>
              </a:spcBef>
              <a:spcAft>
                <a:spcPts val="0"/>
              </a:spcAft>
              <a:buNone/>
            </a:pPr>
            <a:r>
              <a:rPr lang="es-ES" sz="2000" i="0" strike="noStrike" cap="none" dirty="0">
                <a:solidFill>
                  <a:schemeClr val="lt1"/>
                </a:solidFill>
                <a:latin typeface="Calibri"/>
                <a:ea typeface="Calibri"/>
                <a:cs typeface="Calibri"/>
                <a:sym typeface="Calibri"/>
              </a:rPr>
              <a:t>El modelo pedagógico de la institución fue construido con la participación de toda la comunidad educativa y acompañamiento de expertos técnicos como la universidad del valle. El modelo se evidencia en el componente curricular, en planes de área y planeaciones de docentes. </a:t>
            </a:r>
          </a:p>
          <a:p>
            <a:pPr marL="0" marR="0" lvl="0" indent="0" algn="just" rtl="0">
              <a:lnSpc>
                <a:spcPct val="100000"/>
              </a:lnSpc>
              <a:spcBef>
                <a:spcPts val="0"/>
              </a:spcBef>
              <a:spcAft>
                <a:spcPts val="0"/>
              </a:spcAft>
              <a:buNone/>
            </a:pPr>
            <a:endParaRPr lang="es-ES" sz="2000"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endParaRPr lang="es-ES" sz="2000" i="0" strike="noStrike" cap="none" dirty="0">
              <a:solidFill>
                <a:schemeClr val="lt1"/>
              </a:solidFill>
              <a:latin typeface="Calibri"/>
              <a:ea typeface="Calibri"/>
              <a:cs typeface="Calibri"/>
              <a:sym typeface="Calibri"/>
            </a:endParaRPr>
          </a:p>
          <a:p>
            <a:pPr marL="0" marR="0" lvl="0" indent="0" algn="just" rtl="0">
              <a:lnSpc>
                <a:spcPct val="100000"/>
              </a:lnSpc>
              <a:spcBef>
                <a:spcPts val="0"/>
              </a:spcBef>
              <a:spcAft>
                <a:spcPts val="0"/>
              </a:spcAft>
              <a:buNone/>
            </a:pPr>
            <a:r>
              <a:rPr lang="es-ES" sz="2000" dirty="0">
                <a:solidFill>
                  <a:schemeClr val="lt1"/>
                </a:solidFill>
                <a:latin typeface="Calibri"/>
                <a:ea typeface="Calibri"/>
                <a:cs typeface="Calibri"/>
                <a:sym typeface="Calibri"/>
              </a:rPr>
              <a:t>Para el 2026 se debe abordar la implementación en el aula a partir de las metodologías propias de este modelo. Lo que implica un plan de formación docente que complemente las acciones realizadas y que sea acompañado, orientado y supervisado desde las coordinaciones académicas.</a:t>
            </a:r>
            <a:endParaRPr lang="es-ES" sz="2000" i="0"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29106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215872b230c_0_27"/>
          <p:cNvPicPr preferRelativeResize="0"/>
          <p:nvPr/>
        </p:nvPicPr>
        <p:blipFill rotWithShape="1">
          <a:blip r:embed="rId3">
            <a:alphaModFix/>
          </a:blip>
          <a:srcRect t="-1180" b="1180"/>
          <a:stretch/>
        </p:blipFill>
        <p:spPr>
          <a:xfrm>
            <a:off x="76200" y="98503"/>
            <a:ext cx="9064525" cy="5094601"/>
          </a:xfrm>
          <a:prstGeom prst="rect">
            <a:avLst/>
          </a:prstGeom>
          <a:noFill/>
          <a:ln>
            <a:noFill/>
          </a:ln>
        </p:spPr>
      </p:pic>
      <p:pic>
        <p:nvPicPr>
          <p:cNvPr id="107" name="Google Shape;107;g215872b230c_0_27"/>
          <p:cNvPicPr preferRelativeResize="0"/>
          <p:nvPr/>
        </p:nvPicPr>
        <p:blipFill rotWithShape="1">
          <a:blip r:embed="rId4">
            <a:alphaModFix/>
          </a:blip>
          <a:srcRect/>
          <a:stretch/>
        </p:blipFill>
        <p:spPr>
          <a:xfrm>
            <a:off x="219075" y="1271056"/>
            <a:ext cx="739326" cy="3352983"/>
          </a:xfrm>
          <a:prstGeom prst="rect">
            <a:avLst/>
          </a:prstGeom>
          <a:noFill/>
          <a:ln>
            <a:noFill/>
          </a:ln>
        </p:spPr>
      </p:pic>
      <p:pic>
        <p:nvPicPr>
          <p:cNvPr id="108" name="Google Shape;108;g215872b230c_0_27"/>
          <p:cNvPicPr preferRelativeResize="0"/>
          <p:nvPr/>
        </p:nvPicPr>
        <p:blipFill rotWithShape="1">
          <a:blip r:embed="rId5">
            <a:alphaModFix/>
          </a:blip>
          <a:srcRect/>
          <a:stretch/>
        </p:blipFill>
        <p:spPr>
          <a:xfrm>
            <a:off x="-17322" y="38100"/>
            <a:ext cx="981800" cy="1078900"/>
          </a:xfrm>
          <a:prstGeom prst="rect">
            <a:avLst/>
          </a:prstGeom>
          <a:noFill/>
          <a:ln>
            <a:noFill/>
          </a:ln>
        </p:spPr>
      </p:pic>
      <p:pic>
        <p:nvPicPr>
          <p:cNvPr id="109" name="Google Shape;109;g215872b230c_0_27"/>
          <p:cNvPicPr preferRelativeResize="0"/>
          <p:nvPr/>
        </p:nvPicPr>
        <p:blipFill rotWithShape="1">
          <a:blip r:embed="rId6">
            <a:alphaModFix/>
          </a:blip>
          <a:srcRect/>
          <a:stretch/>
        </p:blipFill>
        <p:spPr>
          <a:xfrm>
            <a:off x="8303074" y="3822901"/>
            <a:ext cx="843724" cy="1257825"/>
          </a:xfrm>
          <a:prstGeom prst="rect">
            <a:avLst/>
          </a:prstGeom>
          <a:noFill/>
          <a:ln>
            <a:noFill/>
          </a:ln>
        </p:spPr>
      </p:pic>
      <p:sp>
        <p:nvSpPr>
          <p:cNvPr id="110" name="Google Shape;110;g215872b230c_0_27"/>
          <p:cNvSpPr/>
          <p:nvPr/>
        </p:nvSpPr>
        <p:spPr>
          <a:xfrm>
            <a:off x="1101276" y="1270638"/>
            <a:ext cx="7701898" cy="228520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CO" sz="1900" b="0" i="0" u="none" strike="noStrike" cap="none" dirty="0">
                <a:solidFill>
                  <a:schemeClr val="lt1"/>
                </a:solidFill>
                <a:latin typeface="Calibri"/>
                <a:ea typeface="Calibri"/>
                <a:cs typeface="Calibri"/>
                <a:sym typeface="Calibri"/>
              </a:rPr>
              <a:t>. La institución utiliza los resultados de la Autoevaluación institucional para formular el PMI de cada trienio, el cual se ajusta cada año a partir de los avances y dificultades encontradas. A partir de esta se diseñan los planes de trabajo del consejo directivo, académico, del </a:t>
            </a:r>
            <a:r>
              <a:rPr lang="es-CO" sz="1900" b="0" i="0" u="none" strike="noStrike" cap="none" dirty="0" err="1">
                <a:solidFill>
                  <a:schemeClr val="lt1"/>
                </a:solidFill>
                <a:latin typeface="Calibri"/>
                <a:ea typeface="Calibri"/>
                <a:cs typeface="Calibri"/>
                <a:sym typeface="Calibri"/>
              </a:rPr>
              <a:t>Cehco</a:t>
            </a:r>
            <a:r>
              <a:rPr lang="es-CO" sz="1900" b="0" i="0" u="none" strike="noStrike" cap="none" dirty="0">
                <a:solidFill>
                  <a:schemeClr val="lt1"/>
                </a:solidFill>
                <a:latin typeface="Calibri"/>
                <a:ea typeface="Calibri"/>
                <a:cs typeface="Calibri"/>
                <a:sym typeface="Calibri"/>
              </a:rPr>
              <a:t> y demás consejos y comités institucionales.</a:t>
            </a:r>
            <a:endParaRPr sz="1700" b="1" i="0" u="sng" strike="noStrike" cap="none"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1921</Words>
  <Application>Microsoft Office PowerPoint</Application>
  <PresentationFormat>Presentación en pantalla (16:9)</PresentationFormat>
  <Paragraphs>81</Paragraphs>
  <Slides>19</Slides>
  <Notes>19</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19</vt:i4>
      </vt:variant>
    </vt:vector>
  </HeadingPairs>
  <TitlesOfParts>
    <vt:vector size="22" baseType="lpstr">
      <vt:lpstr>Arial</vt:lpstr>
      <vt:lpstr>Calibri</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AURA MARÍA</dc:creator>
  <cp:lastModifiedBy>USUARIO</cp:lastModifiedBy>
  <cp:revision>4</cp:revision>
  <dcterms:modified xsi:type="dcterms:W3CDTF">2026-03-05T20:44:01Z</dcterms:modified>
</cp:coreProperties>
</file>